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74" r:id="rId2"/>
    <p:sldId id="375" r:id="rId3"/>
    <p:sldId id="348" r:id="rId4"/>
    <p:sldId id="349" r:id="rId5"/>
    <p:sldId id="350" r:id="rId6"/>
    <p:sldId id="353" r:id="rId7"/>
    <p:sldId id="356" r:id="rId8"/>
    <p:sldId id="357" r:id="rId9"/>
    <p:sldId id="358" r:id="rId10"/>
    <p:sldId id="376" r:id="rId11"/>
    <p:sldId id="363" r:id="rId12"/>
    <p:sldId id="377" r:id="rId13"/>
    <p:sldId id="380" r:id="rId14"/>
    <p:sldId id="381" r:id="rId15"/>
    <p:sldId id="382" r:id="rId16"/>
    <p:sldId id="383" r:id="rId17"/>
    <p:sldId id="360" r:id="rId18"/>
    <p:sldId id="361" r:id="rId19"/>
    <p:sldId id="384" r:id="rId20"/>
    <p:sldId id="362" r:id="rId21"/>
    <p:sldId id="364" r:id="rId22"/>
    <p:sldId id="365" r:id="rId23"/>
    <p:sldId id="366" r:id="rId24"/>
    <p:sldId id="367" r:id="rId25"/>
    <p:sldId id="368" r:id="rId26"/>
    <p:sldId id="373" r:id="rId27"/>
    <p:sldId id="369"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446"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EC70A-F502-4BDD-A00A-8A9C0175DC89}" type="datetimeFigureOut">
              <a:rPr lang="zh-CN" altLang="en-US" smtClean="0"/>
              <a:t>2024/2/5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83FA8A-98B0-4AA8-9E57-92324331267E}" type="slidenum">
              <a:rPr lang="zh-CN" altLang="en-US" smtClean="0"/>
              <a:t>‹#›</a:t>
            </a:fld>
            <a:endParaRPr lang="zh-CN" altLang="en-US"/>
          </a:p>
        </p:txBody>
      </p:sp>
    </p:spTree>
    <p:extLst>
      <p:ext uri="{BB962C8B-B14F-4D97-AF65-F5344CB8AC3E}">
        <p14:creationId xmlns:p14="http://schemas.microsoft.com/office/powerpoint/2010/main" val="395956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E8C5DF-0E91-4829-8EB2-D640E95B0EE5}" type="slidenum">
              <a:rPr lang="zh-CN" altLang="en-US" smtClean="0"/>
              <a:t>1</a:t>
            </a:fld>
            <a:endParaRPr lang="zh-CN" altLang="en-US"/>
          </a:p>
        </p:txBody>
      </p:sp>
    </p:spTree>
    <p:extLst>
      <p:ext uri="{BB962C8B-B14F-4D97-AF65-F5344CB8AC3E}">
        <p14:creationId xmlns:p14="http://schemas.microsoft.com/office/powerpoint/2010/main" val="1849545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4E8C5DF-0E91-4829-8EB2-D640E95B0EE5}" type="slidenum">
              <a:rPr lang="zh-CN" altLang="en-US" smtClean="0"/>
              <a:t>2</a:t>
            </a:fld>
            <a:endParaRPr lang="zh-CN" altLang="en-US"/>
          </a:p>
        </p:txBody>
      </p:sp>
    </p:spTree>
    <p:extLst>
      <p:ext uri="{BB962C8B-B14F-4D97-AF65-F5344CB8AC3E}">
        <p14:creationId xmlns:p14="http://schemas.microsoft.com/office/powerpoint/2010/main" val="84938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6DC166-603D-2042-6ED8-8D69364C2B1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7522205-4B23-B893-1553-0634EB77C0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197177D-3519-CB79-F9AF-1F45F78B703E}"/>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886A825C-6FB2-D1E5-9A03-B589A275ED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741A728-B656-942D-5F86-7460F9E0F46D}"/>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070880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356762-2B42-6177-93A2-3CFA40BBE0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8CC6F9F-B82E-07AC-F1B3-52331913C4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E99E1A-7F34-A60A-A3FB-FE885A3B933E}"/>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31DA7A23-B01C-CE68-7D2E-48E7DE58C2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BCD3BB-737D-63B2-291D-FF47A870E476}"/>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824605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6BBD10-83C3-3F7B-720F-D1C594C44A7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C226136-AE72-5300-5F42-E0F58F29F46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3ACF6E-5607-E6C2-5A2B-C6D555BB25D6}"/>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18B3EB40-A746-36C0-8684-CBD421BB61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53F398-AF2A-35B6-4A5D-9549CF8C216F}"/>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888531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1CFB004-0BE2-6594-A684-1D414144F1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4" name="日期占位符 3">
            <a:extLst>
              <a:ext uri="{FF2B5EF4-FFF2-40B4-BE49-F238E27FC236}">
                <a16:creationId xmlns:a16="http://schemas.microsoft.com/office/drawing/2014/main" id="{0D35A2DA-1F7F-032D-860F-9434CD42A58B}"/>
              </a:ext>
            </a:extLst>
          </p:cNvPr>
          <p:cNvSpPr>
            <a:spLocks noGrp="1"/>
          </p:cNvSpPr>
          <p:nvPr>
            <p:ph type="dt" sz="half" idx="10"/>
          </p:nvPr>
        </p:nvSpPr>
        <p:spPr/>
        <p:txBody>
          <a:bodyPr/>
          <a:lstStyle/>
          <a:p>
            <a:fld id="{343BB46C-15FD-477F-AEAC-2240925A5F40}"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1D57E8D6-1867-44DE-9D94-87167BA428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D4DE6E-0DF7-8A53-34F4-4203A50200A3}"/>
              </a:ext>
            </a:extLst>
          </p:cNvPr>
          <p:cNvSpPr>
            <a:spLocks noGrp="1"/>
          </p:cNvSpPr>
          <p:nvPr>
            <p:ph type="sldNum" sz="quarter" idx="12"/>
          </p:nvPr>
        </p:nvSpPr>
        <p:spPr/>
        <p:txBody>
          <a:bodyPr/>
          <a:lstStyle/>
          <a:p>
            <a:fld id="{FFCA56C0-451C-4745-96B8-116ACE4EE48B}" type="slidenum">
              <a:rPr lang="zh-CN" altLang="en-US" smtClean="0"/>
              <a:t>‹#›</a:t>
            </a:fld>
            <a:endParaRPr lang="zh-CN" altLang="en-US"/>
          </a:p>
        </p:txBody>
      </p:sp>
    </p:spTree>
    <p:extLst>
      <p:ext uri="{BB962C8B-B14F-4D97-AF65-F5344CB8AC3E}">
        <p14:creationId xmlns:p14="http://schemas.microsoft.com/office/powerpoint/2010/main" val="32065358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92690E-858D-02DF-3DC4-522529BFDF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844D7B5-8DFC-28E3-FAC1-9718E20E113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6A0BD22-2E21-6596-0430-5FB47CDF4094}"/>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84CB24B5-0383-AA6B-03BC-092AA92DD6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ABACA4-E5EA-9CE0-FF89-54E8D36BEA6D}"/>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1474976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E0921-9590-CD65-E9EF-AA94166EFA3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2DE6134-D737-0D87-9DBF-1341768E31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CF3BC85-EDDC-6DD6-B4AD-CFC5DEB937A2}"/>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AAC85573-1EAC-E1F0-3536-02045C8EDC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769E40-4DF6-E5F0-25BC-898492A29D4A}"/>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07003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10FC0A-F9C1-8A11-B71D-B69F8E502A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C7395B-9E2B-5E81-6D47-E8BE6B7EFE3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9303DE4D-3592-1818-7FF3-6208CF61FA8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1531C8-4E0B-F242-14BE-0B3F0308F161}"/>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6" name="页脚占位符 5">
            <a:extLst>
              <a:ext uri="{FF2B5EF4-FFF2-40B4-BE49-F238E27FC236}">
                <a16:creationId xmlns:a16="http://schemas.microsoft.com/office/drawing/2014/main" id="{5E0D1C1E-2992-79CA-8B85-831E47429A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0E8C670-3ACD-D4D3-8518-82D49C7A9A4B}"/>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73582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66946-970E-5DA8-06B6-F88778D490B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196CF1E-5A91-A80B-A991-EFA7A613F9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81872E7-347F-CE68-9BC9-A420A1ABBD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5FC3539-2D75-25F5-E524-2AAE837307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C6E54B-DA4D-2D1A-0D2C-2C7982F2E09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E00FDB0-5479-2214-5091-1D477232403C}"/>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8" name="页脚占位符 7">
            <a:extLst>
              <a:ext uri="{FF2B5EF4-FFF2-40B4-BE49-F238E27FC236}">
                <a16:creationId xmlns:a16="http://schemas.microsoft.com/office/drawing/2014/main" id="{BBBCEA2B-1F86-8C7C-2298-C9BBF82FFC6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0B7DCE9-15E3-0176-9F68-E1D3BA9B196A}"/>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2269689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CE9933-58A4-CE56-FA39-1C26C08C194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ACCADE-AEE4-3BB4-BDB2-B936DA1070F6}"/>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4" name="页脚占位符 3">
            <a:extLst>
              <a:ext uri="{FF2B5EF4-FFF2-40B4-BE49-F238E27FC236}">
                <a16:creationId xmlns:a16="http://schemas.microsoft.com/office/drawing/2014/main" id="{792553BC-7CC3-6AF9-6D3B-41E1D4DBE5A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A8D18E-CFE0-DEB6-F08B-400B294D9E34}"/>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131732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C45BDA-D2FA-94B7-7E72-09EDF8816760}"/>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3" name="页脚占位符 2">
            <a:extLst>
              <a:ext uri="{FF2B5EF4-FFF2-40B4-BE49-F238E27FC236}">
                <a16:creationId xmlns:a16="http://schemas.microsoft.com/office/drawing/2014/main" id="{18A595E3-D61C-36F2-195F-72671B0CE4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FD79C69-4805-B8D0-EB65-96525004D288}"/>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442125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693348-0BAF-1BF5-587B-8D856D8E368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04B8D79-DB93-B501-CAE6-A532F528CB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A680212-7CB4-FFC5-3DC6-75BCF4FAB1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58349F-2573-99F2-0FB2-CB7C44083B61}"/>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6" name="页脚占位符 5">
            <a:extLst>
              <a:ext uri="{FF2B5EF4-FFF2-40B4-BE49-F238E27FC236}">
                <a16:creationId xmlns:a16="http://schemas.microsoft.com/office/drawing/2014/main" id="{CE711A84-2243-6317-143A-17270ECD4F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85FDD4-5488-3074-D1EA-A4AA684C0494}"/>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4039925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14234-24BE-4D54-3DF4-8A4AB2E88E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82E7E0-0050-18CC-DFF2-BF555236B4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35EC5DD-35F5-E116-98F4-9962481CAB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5B26E6F-12BA-B1BA-771A-741421D9EE01}"/>
              </a:ext>
            </a:extLst>
          </p:cNvPr>
          <p:cNvSpPr>
            <a:spLocks noGrp="1"/>
          </p:cNvSpPr>
          <p:nvPr>
            <p:ph type="dt" sz="half" idx="10"/>
          </p:nvPr>
        </p:nvSpPr>
        <p:spPr/>
        <p:txBody>
          <a:bodyPr/>
          <a:lstStyle/>
          <a:p>
            <a:fld id="{B122E896-456C-48B5-B916-825A97815996}" type="datetimeFigureOut">
              <a:rPr lang="zh-CN" altLang="en-US" smtClean="0"/>
              <a:t>2024/2/5</a:t>
            </a:fld>
            <a:endParaRPr lang="zh-CN" altLang="en-US"/>
          </a:p>
        </p:txBody>
      </p:sp>
      <p:sp>
        <p:nvSpPr>
          <p:cNvPr id="6" name="页脚占位符 5">
            <a:extLst>
              <a:ext uri="{FF2B5EF4-FFF2-40B4-BE49-F238E27FC236}">
                <a16:creationId xmlns:a16="http://schemas.microsoft.com/office/drawing/2014/main" id="{32DE1E47-CC1C-D749-0C7A-E35CA7E94F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510A29D-90FC-85F9-4E91-B70673B7986D}"/>
              </a:ext>
            </a:extLst>
          </p:cNvPr>
          <p:cNvSpPr>
            <a:spLocks noGrp="1"/>
          </p:cNvSpPr>
          <p:nvPr>
            <p:ph type="sldNum" sz="quarter" idx="12"/>
          </p:nvPr>
        </p:nvSpPr>
        <p:spPr/>
        <p:txBody>
          <a:body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3801517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0CCD1B6-3773-DA7A-13E3-F889B89CA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563D2FC-EBF6-6D33-401B-BEB02F777E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8E5235-638C-EB95-AD7E-F130CC33E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2E896-456C-48B5-B916-825A97815996}" type="datetimeFigureOut">
              <a:rPr lang="zh-CN" altLang="en-US" smtClean="0"/>
              <a:t>2024/2/5</a:t>
            </a:fld>
            <a:endParaRPr lang="zh-CN" altLang="en-US"/>
          </a:p>
        </p:txBody>
      </p:sp>
      <p:sp>
        <p:nvSpPr>
          <p:cNvPr id="5" name="页脚占位符 4">
            <a:extLst>
              <a:ext uri="{FF2B5EF4-FFF2-40B4-BE49-F238E27FC236}">
                <a16:creationId xmlns:a16="http://schemas.microsoft.com/office/drawing/2014/main" id="{FEA04E0B-BC55-BA37-BA3D-720EAC256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B068F38-6F7A-2BD1-1022-580059EC2A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A5240-0750-440F-9C52-90FDD242C512}" type="slidenum">
              <a:rPr lang="zh-CN" altLang="en-US" smtClean="0"/>
              <a:t>‹#›</a:t>
            </a:fld>
            <a:endParaRPr lang="zh-CN" altLang="en-US"/>
          </a:p>
        </p:txBody>
      </p:sp>
    </p:spTree>
    <p:extLst>
      <p:ext uri="{BB962C8B-B14F-4D97-AF65-F5344CB8AC3E}">
        <p14:creationId xmlns:p14="http://schemas.microsoft.com/office/powerpoint/2010/main" val="492550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0.jpeg"/><Relationship Id="rId1" Type="http://schemas.openxmlformats.org/officeDocument/2006/relationships/slideLayout" Target="../slideLayouts/slideLayout12.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30E811-2067-D578-7A25-ED35BCC38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634" y="1103503"/>
            <a:ext cx="3584028" cy="3584028"/>
          </a:xfrm>
          <a:prstGeom prst="rect">
            <a:avLst/>
          </a:prstGeom>
        </p:spPr>
      </p:pic>
      <p:sp>
        <p:nvSpPr>
          <p:cNvPr id="4" name="文本框 3">
            <a:extLst>
              <a:ext uri="{FF2B5EF4-FFF2-40B4-BE49-F238E27FC236}">
                <a16:creationId xmlns:a16="http://schemas.microsoft.com/office/drawing/2014/main" id="{491DE3F0-3885-F2CE-9F89-C3575F4C4492}"/>
              </a:ext>
            </a:extLst>
          </p:cNvPr>
          <p:cNvSpPr txBox="1"/>
          <p:nvPr/>
        </p:nvSpPr>
        <p:spPr>
          <a:xfrm>
            <a:off x="4806794" y="1273172"/>
            <a:ext cx="7282863" cy="2339102"/>
          </a:xfrm>
          <a:prstGeom prst="rect">
            <a:avLst/>
          </a:prstGeom>
          <a:noFill/>
        </p:spPr>
        <p:txBody>
          <a:bodyPr wrap="square" rtlCol="0">
            <a:spAutoFit/>
          </a:bodyPr>
          <a:lstStyle/>
          <a:p>
            <a:r>
              <a:rPr lang="zh-CN" altLang="en-US" sz="66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国一学长带你学</a:t>
            </a:r>
            <a:endParaRPr lang="en-US" altLang="zh-CN" sz="66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endParaRPr>
          </a:p>
          <a:p>
            <a:r>
              <a:rPr lang="zh-CN" altLang="en-US"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立创</a:t>
            </a:r>
            <a:r>
              <a:rPr lang="en-US" altLang="zh-CN"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EDA</a:t>
            </a:r>
            <a:r>
              <a:rPr lang="zh-CN" altLang="en-US"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专业版</a:t>
            </a:r>
            <a:endParaRPr lang="en-US" altLang="zh-CN"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endParaRPr>
          </a:p>
        </p:txBody>
      </p:sp>
      <p:sp>
        <p:nvSpPr>
          <p:cNvPr id="5" name="文本框 4">
            <a:extLst>
              <a:ext uri="{FF2B5EF4-FFF2-40B4-BE49-F238E27FC236}">
                <a16:creationId xmlns:a16="http://schemas.microsoft.com/office/drawing/2014/main" id="{880DCD48-9897-E09A-860B-DB2AFD8DEE66}"/>
              </a:ext>
            </a:extLst>
          </p:cNvPr>
          <p:cNvSpPr txBox="1"/>
          <p:nvPr/>
        </p:nvSpPr>
        <p:spPr>
          <a:xfrm>
            <a:off x="4806794" y="3806734"/>
            <a:ext cx="5947091" cy="707886"/>
          </a:xfrm>
          <a:prstGeom prst="rect">
            <a:avLst/>
          </a:prstGeom>
          <a:noFill/>
        </p:spPr>
        <p:txBody>
          <a:bodyPr wrap="square" rtlCol="0">
            <a:spAutoFit/>
          </a:bodyPr>
          <a:lstStyle/>
          <a:p>
            <a:r>
              <a:rPr lang="en-US" altLang="zh-CN" sz="4000" b="1">
                <a:ln w="12700">
                  <a:solidFill>
                    <a:schemeClr val="accent3">
                      <a:lumMod val="50000"/>
                    </a:schemeClr>
                  </a:solidFill>
                  <a:prstDash val="solid"/>
                </a:ln>
                <a:effectLst>
                  <a:innerShdw blurRad="177800">
                    <a:schemeClr val="accent3">
                      <a:lumMod val="50000"/>
                    </a:schemeClr>
                  </a:innerShdw>
                </a:effectLst>
                <a:latin typeface="三极芯片体 超粗" panose="00000705000000000000" pitchFamily="2" charset="-122"/>
                <a:ea typeface="三极芯片体 超粗" panose="00000705000000000000" pitchFamily="2" charset="-122"/>
              </a:rPr>
              <a:t>Expert</a:t>
            </a:r>
            <a:r>
              <a:rPr lang="zh-CN" altLang="en-US" sz="4000" b="1">
                <a:ln w="12700">
                  <a:solidFill>
                    <a:schemeClr val="accent3">
                      <a:lumMod val="50000"/>
                    </a:schemeClr>
                  </a:solidFill>
                  <a:prstDash val="solid"/>
                </a:ln>
                <a:effectLst>
                  <a:innerShdw blurRad="177800">
                    <a:schemeClr val="accent3">
                      <a:lumMod val="50000"/>
                    </a:schemeClr>
                  </a:innerShdw>
                </a:effectLst>
                <a:latin typeface="三极芯片体 超粗" panose="00000705000000000000" pitchFamily="2" charset="-122"/>
                <a:ea typeface="三极芯片体 超粗" panose="00000705000000000000" pitchFamily="2" charset="-122"/>
              </a:rPr>
              <a:t>电子实验室出品</a:t>
            </a:r>
            <a:endParaRPr lang="en-US" altLang="zh-CN" sz="4000" b="1">
              <a:ln w="12700">
                <a:solidFill>
                  <a:schemeClr val="accent3">
                    <a:lumMod val="50000"/>
                  </a:schemeClr>
                </a:solidFill>
                <a:prstDash val="solid"/>
              </a:ln>
              <a:effectLst>
                <a:innerShdw blurRad="177800">
                  <a:schemeClr val="accent3">
                    <a:lumMod val="50000"/>
                  </a:schemeClr>
                </a:innerShdw>
              </a:effectLst>
              <a:latin typeface="三极芯片体 超粗" panose="00000705000000000000" pitchFamily="2" charset="-122"/>
              <a:ea typeface="三极芯片体 超粗" panose="00000705000000000000" pitchFamily="2" charset="-122"/>
            </a:endParaRPr>
          </a:p>
        </p:txBody>
      </p:sp>
      <p:pic>
        <p:nvPicPr>
          <p:cNvPr id="16" name="图片 15">
            <a:extLst>
              <a:ext uri="{FF2B5EF4-FFF2-40B4-BE49-F238E27FC236}">
                <a16:creationId xmlns:a16="http://schemas.microsoft.com/office/drawing/2014/main" id="{3CF49E5E-76FC-E331-062D-49A180FE759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20197" y="4794150"/>
            <a:ext cx="1440431" cy="1440431"/>
          </a:xfrm>
          <a:prstGeom prst="rect">
            <a:avLst/>
          </a:prstGeom>
        </p:spPr>
      </p:pic>
      <p:sp>
        <p:nvSpPr>
          <p:cNvPr id="17" name="文本框 16">
            <a:extLst>
              <a:ext uri="{FF2B5EF4-FFF2-40B4-BE49-F238E27FC236}">
                <a16:creationId xmlns:a16="http://schemas.microsoft.com/office/drawing/2014/main" id="{BDB7FA1B-3019-ADC3-5FE2-1C6483DB441D}"/>
              </a:ext>
            </a:extLst>
          </p:cNvPr>
          <p:cNvSpPr txBox="1"/>
          <p:nvPr/>
        </p:nvSpPr>
        <p:spPr>
          <a:xfrm>
            <a:off x="527886" y="4970368"/>
            <a:ext cx="2122477" cy="1015663"/>
          </a:xfrm>
          <a:prstGeom prst="rect">
            <a:avLst/>
          </a:prstGeom>
          <a:noFill/>
        </p:spPr>
        <p:txBody>
          <a:bodyPr wrap="square" rtlCol="0">
            <a:spAutoFit/>
          </a:bodyPr>
          <a:lstStyle/>
          <a:p>
            <a:pPr algn="ctr"/>
            <a:r>
              <a:rPr lang="zh-CN" altLang="en-US" sz="6000">
                <a:solidFill>
                  <a:schemeClr val="accent1">
                    <a:lumMod val="75000"/>
                  </a:schemeClr>
                </a:solidFill>
                <a:latin typeface="三极芯片体 超粗" panose="00000705000000000000" pitchFamily="2" charset="-122"/>
                <a:ea typeface="三极芯片体 超粗" panose="00000705000000000000" pitchFamily="2" charset="-122"/>
              </a:rPr>
              <a:t>电赛</a:t>
            </a:r>
          </a:p>
        </p:txBody>
      </p:sp>
      <p:pic>
        <p:nvPicPr>
          <p:cNvPr id="18" name="图片 17">
            <a:extLst>
              <a:ext uri="{FF2B5EF4-FFF2-40B4-BE49-F238E27FC236}">
                <a16:creationId xmlns:a16="http://schemas.microsoft.com/office/drawing/2014/main" id="{3ACA2BF2-E138-4DA4-305F-8D99BB38457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11324" y="4794151"/>
            <a:ext cx="1440431" cy="1440431"/>
          </a:xfrm>
          <a:prstGeom prst="rect">
            <a:avLst/>
          </a:prstGeom>
        </p:spPr>
      </p:pic>
      <p:sp>
        <p:nvSpPr>
          <p:cNvPr id="19" name="文本框 18">
            <a:extLst>
              <a:ext uri="{FF2B5EF4-FFF2-40B4-BE49-F238E27FC236}">
                <a16:creationId xmlns:a16="http://schemas.microsoft.com/office/drawing/2014/main" id="{43B3A2C3-62E9-33C1-9DFC-01A6356092B8}"/>
              </a:ext>
            </a:extLst>
          </p:cNvPr>
          <p:cNvSpPr txBox="1"/>
          <p:nvPr/>
        </p:nvSpPr>
        <p:spPr>
          <a:xfrm>
            <a:off x="3897153" y="4970369"/>
            <a:ext cx="2657622" cy="1015663"/>
          </a:xfrm>
          <a:prstGeom prst="rect">
            <a:avLst/>
          </a:prstGeom>
          <a:noFill/>
        </p:spPr>
        <p:txBody>
          <a:bodyPr wrap="square" rtlCol="0">
            <a:spAutoFit/>
          </a:bodyPr>
          <a:lstStyle/>
          <a:p>
            <a:pPr algn="ctr"/>
            <a:r>
              <a:rPr lang="zh-CN" altLang="en-US" sz="6000">
                <a:solidFill>
                  <a:schemeClr val="accent1">
                    <a:lumMod val="75000"/>
                  </a:schemeClr>
                </a:solidFill>
                <a:latin typeface="三极芯片体 超粗" panose="00000705000000000000" pitchFamily="2" charset="-122"/>
                <a:ea typeface="三极芯片体 超粗" panose="00000705000000000000" pitchFamily="2" charset="-122"/>
              </a:rPr>
              <a:t>蓝桥杯</a:t>
            </a:r>
          </a:p>
        </p:txBody>
      </p:sp>
      <p:pic>
        <p:nvPicPr>
          <p:cNvPr id="20" name="图片 19">
            <a:extLst>
              <a:ext uri="{FF2B5EF4-FFF2-40B4-BE49-F238E27FC236}">
                <a16:creationId xmlns:a16="http://schemas.microsoft.com/office/drawing/2014/main" id="{7F223A59-6D5F-AAA6-C94D-C6327BDA00B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45335" y="4766757"/>
            <a:ext cx="1440431" cy="1440431"/>
          </a:xfrm>
          <a:prstGeom prst="rect">
            <a:avLst/>
          </a:prstGeom>
        </p:spPr>
      </p:pic>
      <p:sp>
        <p:nvSpPr>
          <p:cNvPr id="21" name="文本框 20">
            <a:extLst>
              <a:ext uri="{FF2B5EF4-FFF2-40B4-BE49-F238E27FC236}">
                <a16:creationId xmlns:a16="http://schemas.microsoft.com/office/drawing/2014/main" id="{FF35139B-9246-B1AD-FDB7-9DE72C3AF6AF}"/>
              </a:ext>
            </a:extLst>
          </p:cNvPr>
          <p:cNvSpPr txBox="1"/>
          <p:nvPr/>
        </p:nvSpPr>
        <p:spPr>
          <a:xfrm>
            <a:off x="7975370" y="4970369"/>
            <a:ext cx="2496718" cy="1015663"/>
          </a:xfrm>
          <a:prstGeom prst="rect">
            <a:avLst/>
          </a:prstGeom>
          <a:noFill/>
        </p:spPr>
        <p:txBody>
          <a:bodyPr wrap="square" rtlCol="0">
            <a:spAutoFit/>
          </a:bodyPr>
          <a:lstStyle/>
          <a:p>
            <a:pPr algn="ctr"/>
            <a:r>
              <a:rPr lang="zh-CN" altLang="en-US" sz="6000">
                <a:solidFill>
                  <a:schemeClr val="accent1">
                    <a:lumMod val="75000"/>
                  </a:schemeClr>
                </a:solidFill>
                <a:latin typeface="三极芯片体 超粗" panose="00000705000000000000" pitchFamily="2" charset="-122"/>
                <a:ea typeface="三极芯片体 超粗" panose="00000705000000000000" pitchFamily="2" charset="-122"/>
              </a:rPr>
              <a:t>嵌入式</a:t>
            </a:r>
          </a:p>
        </p:txBody>
      </p:sp>
    </p:spTree>
    <p:extLst>
      <p:ext uri="{BB962C8B-B14F-4D97-AF65-F5344CB8AC3E}">
        <p14:creationId xmlns:p14="http://schemas.microsoft.com/office/powerpoint/2010/main" val="281038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15E6FC-4B67-44AC-0111-8CC7A208166F}"/>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1026" name="Picture 2">
            <a:extLst>
              <a:ext uri="{FF2B5EF4-FFF2-40B4-BE49-F238E27FC236}">
                <a16:creationId xmlns:a16="http://schemas.microsoft.com/office/drawing/2014/main" id="{77C052D7-0F2B-2BB7-0055-2B7A2AD3D1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488" y="1035443"/>
            <a:ext cx="5937021" cy="478711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F062535-7AD8-1679-7438-5398D734AAE5}"/>
              </a:ext>
            </a:extLst>
          </p:cNvPr>
          <p:cNvSpPr txBox="1"/>
          <p:nvPr/>
        </p:nvSpPr>
        <p:spPr>
          <a:xfrm>
            <a:off x="4033592" y="5946483"/>
            <a:ext cx="4124812" cy="584775"/>
          </a:xfrm>
          <a:prstGeom prst="rect">
            <a:avLst/>
          </a:prstGeom>
          <a:noFill/>
        </p:spPr>
        <p:txBody>
          <a:bodyPr wrap="square" rtlCol="0">
            <a:spAutoFit/>
          </a:bodyPr>
          <a:lstStyle/>
          <a:p>
            <a:r>
              <a:rPr lang="zh-CN" altLang="en-US" sz="3200">
                <a:solidFill>
                  <a:srgbClr val="FF0000"/>
                </a:solidFill>
                <a:latin typeface="三极芯片体 超粗" panose="00000705000000000000" pitchFamily="2" charset="-122"/>
                <a:ea typeface="三极芯片体 超粗" panose="00000705000000000000" pitchFamily="2" charset="-122"/>
              </a:rPr>
              <a:t>三极管输出特性曲线</a:t>
            </a:r>
          </a:p>
        </p:txBody>
      </p:sp>
    </p:spTree>
    <p:extLst>
      <p:ext uri="{BB962C8B-B14F-4D97-AF65-F5344CB8AC3E}">
        <p14:creationId xmlns:p14="http://schemas.microsoft.com/office/powerpoint/2010/main" val="2660064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5579984-8825-E351-8391-B7BFB95F8FD3}"/>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6" name="图片 5">
            <a:extLst>
              <a:ext uri="{FF2B5EF4-FFF2-40B4-BE49-F238E27FC236}">
                <a16:creationId xmlns:a16="http://schemas.microsoft.com/office/drawing/2014/main" id="{2755C266-C70F-C4AD-2940-B232843D26E4}"/>
              </a:ext>
            </a:extLst>
          </p:cNvPr>
          <p:cNvPicPr>
            <a:picLocks noChangeAspect="1"/>
          </p:cNvPicPr>
          <p:nvPr/>
        </p:nvPicPr>
        <p:blipFill>
          <a:blip r:embed="rId2"/>
          <a:stretch>
            <a:fillRect/>
          </a:stretch>
        </p:blipFill>
        <p:spPr>
          <a:xfrm>
            <a:off x="7407427" y="1895068"/>
            <a:ext cx="4572001" cy="3599376"/>
          </a:xfrm>
          <a:prstGeom prst="rect">
            <a:avLst/>
          </a:prstGeom>
        </p:spPr>
      </p:pic>
      <p:pic>
        <p:nvPicPr>
          <p:cNvPr id="5" name="图片 4">
            <a:extLst>
              <a:ext uri="{FF2B5EF4-FFF2-40B4-BE49-F238E27FC236}">
                <a16:creationId xmlns:a16="http://schemas.microsoft.com/office/drawing/2014/main" id="{DC1E4AC3-1A57-2879-4917-4C1AE08CF3D1}"/>
              </a:ext>
            </a:extLst>
          </p:cNvPr>
          <p:cNvPicPr>
            <a:picLocks noChangeAspect="1"/>
          </p:cNvPicPr>
          <p:nvPr/>
        </p:nvPicPr>
        <p:blipFill>
          <a:blip r:embed="rId3"/>
          <a:stretch>
            <a:fillRect/>
          </a:stretch>
        </p:blipFill>
        <p:spPr>
          <a:xfrm>
            <a:off x="320375" y="1895068"/>
            <a:ext cx="6733308" cy="3601463"/>
          </a:xfrm>
          <a:prstGeom prst="rect">
            <a:avLst/>
          </a:prstGeom>
        </p:spPr>
      </p:pic>
    </p:spTree>
    <p:extLst>
      <p:ext uri="{BB962C8B-B14F-4D97-AF65-F5344CB8AC3E}">
        <p14:creationId xmlns:p14="http://schemas.microsoft.com/office/powerpoint/2010/main" val="127347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4CE8858-BAF9-2F07-3AB5-0C699642746D}"/>
              </a:ext>
            </a:extLst>
          </p:cNvPr>
          <p:cNvPicPr>
            <a:picLocks noChangeAspect="1"/>
          </p:cNvPicPr>
          <p:nvPr/>
        </p:nvPicPr>
        <p:blipFill>
          <a:blip r:embed="rId2"/>
          <a:stretch>
            <a:fillRect/>
          </a:stretch>
        </p:blipFill>
        <p:spPr>
          <a:xfrm>
            <a:off x="2493340" y="1341619"/>
            <a:ext cx="4356299" cy="3579334"/>
          </a:xfrm>
          <a:prstGeom prst="rect">
            <a:avLst/>
          </a:prstGeom>
        </p:spPr>
      </p:pic>
      <p:sp>
        <p:nvSpPr>
          <p:cNvPr id="4" name="文本框 3">
            <a:extLst>
              <a:ext uri="{FF2B5EF4-FFF2-40B4-BE49-F238E27FC236}">
                <a16:creationId xmlns:a16="http://schemas.microsoft.com/office/drawing/2014/main" id="{D54C6544-A61E-6F93-1EC8-59A55D029DE7}"/>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5" name="Picture 2">
            <a:extLst>
              <a:ext uri="{FF2B5EF4-FFF2-40B4-BE49-F238E27FC236}">
                <a16:creationId xmlns:a16="http://schemas.microsoft.com/office/drawing/2014/main" id="{780F7919-66E0-F855-245C-285DD44455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7488" y="1031888"/>
            <a:ext cx="4958502" cy="39981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3160CC1-3FB8-EBCA-12D9-5FA76CCA4EB1}"/>
              </a:ext>
            </a:extLst>
          </p:cNvPr>
          <p:cNvSpPr/>
          <p:nvPr/>
        </p:nvSpPr>
        <p:spPr>
          <a:xfrm>
            <a:off x="7263185" y="4054463"/>
            <a:ext cx="4407108" cy="781578"/>
          </a:xfrm>
          <a:prstGeom prst="rect">
            <a:avLst/>
          </a:prstGeom>
          <a:noFill/>
          <a:ln w="635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FDC5044-5820-0709-F24F-56B5999ECF4C}"/>
              </a:ext>
            </a:extLst>
          </p:cNvPr>
          <p:cNvSpPr txBox="1"/>
          <p:nvPr/>
        </p:nvSpPr>
        <p:spPr>
          <a:xfrm>
            <a:off x="1076705" y="5339738"/>
            <a:ext cx="10188490" cy="707886"/>
          </a:xfrm>
          <a:prstGeom prst="rect">
            <a:avLst/>
          </a:prstGeom>
          <a:noFill/>
        </p:spPr>
        <p:txBody>
          <a:bodyPr wrap="square">
            <a:spAutoFit/>
          </a:bodyPr>
          <a:lstStyle/>
          <a:p>
            <a:r>
              <a:rPr lang="zh-CN" altLang="en-US" sz="2000" b="0" i="0">
                <a:solidFill>
                  <a:srgbClr val="191B1F"/>
                </a:solidFill>
                <a:effectLst/>
                <a:latin typeface="三极芯片体 超粗" panose="00000705000000000000" pitchFamily="2" charset="-122"/>
                <a:ea typeface="三极芯片体 超粗" panose="00000705000000000000" pitchFamily="2" charset="-122"/>
              </a:rPr>
              <a:t>加在三极管发射结的电压小于</a:t>
            </a:r>
            <a:r>
              <a:rPr lang="en-US" altLang="zh-CN" sz="2000" b="0" i="0">
                <a:solidFill>
                  <a:srgbClr val="191B1F"/>
                </a:solidFill>
                <a:effectLst/>
                <a:latin typeface="三极芯片体 超粗" panose="00000705000000000000" pitchFamily="2" charset="-122"/>
                <a:ea typeface="三极芯片体 超粗" panose="00000705000000000000" pitchFamily="2" charset="-122"/>
              </a:rPr>
              <a:t>PN</a:t>
            </a:r>
            <a:r>
              <a:rPr lang="zh-CN" altLang="en-US" sz="2000" b="0" i="0">
                <a:solidFill>
                  <a:srgbClr val="191B1F"/>
                </a:solidFill>
                <a:effectLst/>
                <a:latin typeface="三极芯片体 超粗" panose="00000705000000000000" pitchFamily="2" charset="-122"/>
                <a:ea typeface="三极芯片体 超粗" panose="00000705000000000000" pitchFamily="2" charset="-122"/>
              </a:rPr>
              <a:t>结的导通电压，基极电流为零，集电极电流和发射极电流都为零，三极管这时失去了电流放大作用，集电极和发射极之间相当于开关的断开状态</a:t>
            </a:r>
            <a:r>
              <a:rPr lang="zh-CN" altLang="en-US" b="0" i="0">
                <a:solidFill>
                  <a:srgbClr val="191B1F"/>
                </a:solidFill>
                <a:effectLst/>
                <a:latin typeface="-apple-system"/>
              </a:rPr>
              <a:t>。</a:t>
            </a:r>
            <a:endParaRPr lang="zh-CN" altLang="en-US"/>
          </a:p>
        </p:txBody>
      </p:sp>
      <p:sp>
        <p:nvSpPr>
          <p:cNvPr id="9" name="文本框 8">
            <a:extLst>
              <a:ext uri="{FF2B5EF4-FFF2-40B4-BE49-F238E27FC236}">
                <a16:creationId xmlns:a16="http://schemas.microsoft.com/office/drawing/2014/main" id="{DC5C5954-664F-FD9F-8658-8A4D3BDBE360}"/>
              </a:ext>
            </a:extLst>
          </p:cNvPr>
          <p:cNvSpPr txBox="1"/>
          <p:nvPr/>
        </p:nvSpPr>
        <p:spPr>
          <a:xfrm>
            <a:off x="58745" y="4572678"/>
            <a:ext cx="5929828" cy="523220"/>
          </a:xfrm>
          <a:prstGeom prst="rect">
            <a:avLst/>
          </a:prstGeom>
          <a:noFill/>
        </p:spPr>
        <p:txBody>
          <a:bodyPr wrap="none" rtlCol="0">
            <a:spAutoFit/>
          </a:bodyPr>
          <a:lstStyle/>
          <a:p>
            <a:r>
              <a:rPr lang="zh-CN" altLang="en-US" sz="2800" b="0" i="0">
                <a:solidFill>
                  <a:srgbClr val="FF0000"/>
                </a:solidFill>
                <a:effectLst/>
                <a:latin typeface="三极芯片体 超粗" panose="00000705000000000000" pitchFamily="2" charset="-122"/>
                <a:ea typeface="三极芯片体 超粗" panose="00000705000000000000" pitchFamily="2" charset="-122"/>
              </a:rPr>
              <a:t>截止状态，发射结反偏，集电结反偏</a:t>
            </a:r>
            <a:endParaRPr lang="zh-CN" altLang="en-US" sz="2800">
              <a:solidFill>
                <a:srgbClr val="FF0000"/>
              </a:solidFill>
              <a:latin typeface="三极芯片体 超粗" panose="00000705000000000000" pitchFamily="2" charset="-122"/>
              <a:ea typeface="三极芯片体 超粗" panose="00000705000000000000" pitchFamily="2" charset="-122"/>
            </a:endParaRPr>
          </a:p>
        </p:txBody>
      </p:sp>
      <p:pic>
        <p:nvPicPr>
          <p:cNvPr id="6146" name="Picture 2">
            <a:extLst>
              <a:ext uri="{FF2B5EF4-FFF2-40B4-BE49-F238E27FC236}">
                <a16:creationId xmlns:a16="http://schemas.microsoft.com/office/drawing/2014/main" id="{6A82A380-2B57-F805-068F-56AA612E36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065"/>
          <a:stretch/>
        </p:blipFill>
        <p:spPr bwMode="auto">
          <a:xfrm>
            <a:off x="172446" y="1997327"/>
            <a:ext cx="2158525" cy="244792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箭头连接符 10">
            <a:extLst>
              <a:ext uri="{FF2B5EF4-FFF2-40B4-BE49-F238E27FC236}">
                <a16:creationId xmlns:a16="http://schemas.microsoft.com/office/drawing/2014/main" id="{976E1C7E-06CF-9867-43E7-4B4C34959D13}"/>
              </a:ext>
            </a:extLst>
          </p:cNvPr>
          <p:cNvCxnSpPr/>
          <p:nvPr/>
        </p:nvCxnSpPr>
        <p:spPr>
          <a:xfrm>
            <a:off x="2116065" y="3594565"/>
            <a:ext cx="914400" cy="9144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699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4C6544-A61E-6F93-1EC8-59A55D029DE7}"/>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5" name="Picture 2">
            <a:extLst>
              <a:ext uri="{FF2B5EF4-FFF2-40B4-BE49-F238E27FC236}">
                <a16:creationId xmlns:a16="http://schemas.microsoft.com/office/drawing/2014/main" id="{780F7919-66E0-F855-245C-285DD4445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8725" y="1029935"/>
            <a:ext cx="4958502" cy="39981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3160CC1-3FB8-EBCA-12D9-5FA76CCA4EB1}"/>
              </a:ext>
            </a:extLst>
          </p:cNvPr>
          <p:cNvSpPr/>
          <p:nvPr/>
        </p:nvSpPr>
        <p:spPr>
          <a:xfrm>
            <a:off x="8274187" y="1453078"/>
            <a:ext cx="3177040" cy="2656432"/>
          </a:xfrm>
          <a:prstGeom prst="rect">
            <a:avLst/>
          </a:prstGeom>
          <a:noFill/>
          <a:ln w="635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FDC5044-5820-0709-F24F-56B5999ECF4C}"/>
              </a:ext>
            </a:extLst>
          </p:cNvPr>
          <p:cNvSpPr txBox="1"/>
          <p:nvPr/>
        </p:nvSpPr>
        <p:spPr>
          <a:xfrm>
            <a:off x="1076705" y="5339738"/>
            <a:ext cx="10188490" cy="707886"/>
          </a:xfrm>
          <a:prstGeom prst="rect">
            <a:avLst/>
          </a:prstGeom>
          <a:noFill/>
        </p:spPr>
        <p:txBody>
          <a:bodyPr wrap="square">
            <a:spAutoFit/>
          </a:bodyPr>
          <a:lstStyle/>
          <a:p>
            <a:r>
              <a:rPr lang="zh-CN" altLang="en-US" sz="2000" b="0" i="0">
                <a:solidFill>
                  <a:srgbClr val="191B1F"/>
                </a:solidFill>
                <a:effectLst/>
                <a:latin typeface="三极芯片体 超粗" panose="00000705000000000000" pitchFamily="2" charset="-122"/>
                <a:ea typeface="三极芯片体 超粗" panose="00000705000000000000" pitchFamily="2" charset="-122"/>
              </a:rPr>
              <a:t>当三极管发射结正偏，集电结反偏时，三极管就会进入放大状态。即当我们逐渐打开水龙头时，水会开始流出，这就相当于三极管进入了放大状态。</a:t>
            </a:r>
            <a:endParaRPr lang="zh-CN" altLang="en-US">
              <a:latin typeface="三极芯片体 超粗" panose="00000705000000000000" pitchFamily="2" charset="-122"/>
              <a:ea typeface="三极芯片体 超粗" panose="00000705000000000000" pitchFamily="2" charset="-122"/>
            </a:endParaRPr>
          </a:p>
        </p:txBody>
      </p:sp>
      <p:sp>
        <p:nvSpPr>
          <p:cNvPr id="9" name="文本框 8">
            <a:extLst>
              <a:ext uri="{FF2B5EF4-FFF2-40B4-BE49-F238E27FC236}">
                <a16:creationId xmlns:a16="http://schemas.microsoft.com/office/drawing/2014/main" id="{DC5C5954-664F-FD9F-8658-8A4D3BDBE360}"/>
              </a:ext>
            </a:extLst>
          </p:cNvPr>
          <p:cNvSpPr txBox="1"/>
          <p:nvPr/>
        </p:nvSpPr>
        <p:spPr>
          <a:xfrm>
            <a:off x="785957" y="4629075"/>
            <a:ext cx="5929828" cy="523220"/>
          </a:xfrm>
          <a:prstGeom prst="rect">
            <a:avLst/>
          </a:prstGeom>
          <a:noFill/>
        </p:spPr>
        <p:txBody>
          <a:bodyPr wrap="none" rtlCol="0">
            <a:spAutoFit/>
          </a:bodyPr>
          <a:lstStyle/>
          <a:p>
            <a:r>
              <a:rPr lang="zh-CN" altLang="en-US" sz="2800">
                <a:solidFill>
                  <a:srgbClr val="FF0000"/>
                </a:solidFill>
                <a:latin typeface="三极芯片体 超粗" panose="00000705000000000000" pitchFamily="2" charset="-122"/>
                <a:ea typeface="三极芯片体 超粗" panose="00000705000000000000" pitchFamily="2" charset="-122"/>
              </a:rPr>
              <a:t>放大</a:t>
            </a:r>
            <a:r>
              <a:rPr lang="zh-CN" altLang="en-US" sz="2800" b="0" i="0">
                <a:solidFill>
                  <a:srgbClr val="FF0000"/>
                </a:solidFill>
                <a:effectLst/>
                <a:latin typeface="三极芯片体 超粗" panose="00000705000000000000" pitchFamily="2" charset="-122"/>
                <a:ea typeface="三极芯片体 超粗" panose="00000705000000000000" pitchFamily="2" charset="-122"/>
              </a:rPr>
              <a:t>状态，发射结正偏，集电结反偏</a:t>
            </a:r>
            <a:endParaRPr lang="zh-CN" altLang="en-US" sz="2800">
              <a:solidFill>
                <a:srgbClr val="FF0000"/>
              </a:solidFill>
              <a:latin typeface="三极芯片体 超粗" panose="00000705000000000000" pitchFamily="2" charset="-122"/>
              <a:ea typeface="三极芯片体 超粗" panose="00000705000000000000" pitchFamily="2" charset="-122"/>
            </a:endParaRPr>
          </a:p>
        </p:txBody>
      </p:sp>
      <p:pic>
        <p:nvPicPr>
          <p:cNvPr id="3074" name="Picture 2">
            <a:extLst>
              <a:ext uri="{FF2B5EF4-FFF2-40B4-BE49-F238E27FC236}">
                <a16:creationId xmlns:a16="http://schemas.microsoft.com/office/drawing/2014/main" id="{34FC0780-3977-CA32-D074-B017D2E66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0162" y="1592017"/>
            <a:ext cx="3846145" cy="28811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DD409C8-269C-89D0-DB7E-B820315371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065"/>
          <a:stretch/>
        </p:blipFill>
        <p:spPr bwMode="auto">
          <a:xfrm>
            <a:off x="643318" y="1929994"/>
            <a:ext cx="2158525" cy="24479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17D2B359-570F-F80D-F6A3-972F4A7DA55D}"/>
              </a:ext>
            </a:extLst>
          </p:cNvPr>
          <p:cNvCxnSpPr/>
          <p:nvPr/>
        </p:nvCxnSpPr>
        <p:spPr>
          <a:xfrm>
            <a:off x="2586937" y="3527232"/>
            <a:ext cx="914400" cy="9144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8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4C6544-A61E-6F93-1EC8-59A55D029DE7}"/>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5" name="Picture 2">
            <a:extLst>
              <a:ext uri="{FF2B5EF4-FFF2-40B4-BE49-F238E27FC236}">
                <a16:creationId xmlns:a16="http://schemas.microsoft.com/office/drawing/2014/main" id="{780F7919-66E0-F855-245C-285DD4445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167" y="1029935"/>
            <a:ext cx="4958502" cy="39981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3160CC1-3FB8-EBCA-12D9-5FA76CCA4EB1}"/>
              </a:ext>
            </a:extLst>
          </p:cNvPr>
          <p:cNvSpPr/>
          <p:nvPr/>
        </p:nvSpPr>
        <p:spPr>
          <a:xfrm>
            <a:off x="7604411" y="1319590"/>
            <a:ext cx="1256756" cy="3257132"/>
          </a:xfrm>
          <a:prstGeom prst="rect">
            <a:avLst/>
          </a:prstGeom>
          <a:noFill/>
          <a:ln w="635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FDC5044-5820-0709-F24F-56B5999ECF4C}"/>
              </a:ext>
            </a:extLst>
          </p:cNvPr>
          <p:cNvSpPr txBox="1"/>
          <p:nvPr/>
        </p:nvSpPr>
        <p:spPr>
          <a:xfrm>
            <a:off x="1001755" y="5379854"/>
            <a:ext cx="10188490" cy="707886"/>
          </a:xfrm>
          <a:prstGeom prst="rect">
            <a:avLst/>
          </a:prstGeom>
          <a:noFill/>
        </p:spPr>
        <p:txBody>
          <a:bodyPr wrap="square">
            <a:spAutoFit/>
          </a:bodyPr>
          <a:lstStyle/>
          <a:p>
            <a:r>
              <a:rPr lang="zh-CN" altLang="en-US" sz="2000" b="0" i="0">
                <a:solidFill>
                  <a:srgbClr val="191B1F"/>
                </a:solidFill>
                <a:effectLst/>
                <a:latin typeface="三极芯片体 超粗" panose="00000705000000000000" pitchFamily="2" charset="-122"/>
                <a:ea typeface="三极芯片体 超粗" panose="00000705000000000000" pitchFamily="2" charset="-122"/>
              </a:rPr>
              <a:t>当三极管发射结正偏，集电结正偏时，三极管工作在饱和状态。饱和状态下的三极管基极电流即使变大，集电极电流也不会增大，相当于水龙头完全打开时，水流已经最大。</a:t>
            </a:r>
            <a:endParaRPr lang="zh-CN" altLang="en-US">
              <a:latin typeface="三极芯片体 超粗" panose="00000705000000000000" pitchFamily="2" charset="-122"/>
              <a:ea typeface="三极芯片体 超粗" panose="00000705000000000000" pitchFamily="2" charset="-122"/>
            </a:endParaRPr>
          </a:p>
        </p:txBody>
      </p:sp>
      <p:sp>
        <p:nvSpPr>
          <p:cNvPr id="9" name="文本框 8">
            <a:extLst>
              <a:ext uri="{FF2B5EF4-FFF2-40B4-BE49-F238E27FC236}">
                <a16:creationId xmlns:a16="http://schemas.microsoft.com/office/drawing/2014/main" id="{DC5C5954-664F-FD9F-8658-8A4D3BDBE360}"/>
              </a:ext>
            </a:extLst>
          </p:cNvPr>
          <p:cNvSpPr txBox="1"/>
          <p:nvPr/>
        </p:nvSpPr>
        <p:spPr>
          <a:xfrm>
            <a:off x="628559" y="4576722"/>
            <a:ext cx="5929828" cy="523220"/>
          </a:xfrm>
          <a:prstGeom prst="rect">
            <a:avLst/>
          </a:prstGeom>
          <a:noFill/>
        </p:spPr>
        <p:txBody>
          <a:bodyPr wrap="none" rtlCol="0">
            <a:spAutoFit/>
          </a:bodyPr>
          <a:lstStyle/>
          <a:p>
            <a:r>
              <a:rPr lang="zh-CN" altLang="en-US" sz="2800">
                <a:solidFill>
                  <a:srgbClr val="FF0000"/>
                </a:solidFill>
                <a:latin typeface="三极芯片体 超粗" panose="00000705000000000000" pitchFamily="2" charset="-122"/>
                <a:ea typeface="三极芯片体 超粗" panose="00000705000000000000" pitchFamily="2" charset="-122"/>
              </a:rPr>
              <a:t>饱和</a:t>
            </a:r>
            <a:r>
              <a:rPr lang="zh-CN" altLang="en-US" sz="2800" b="0" i="0">
                <a:solidFill>
                  <a:srgbClr val="FF0000"/>
                </a:solidFill>
                <a:effectLst/>
                <a:latin typeface="三极芯片体 超粗" panose="00000705000000000000" pitchFamily="2" charset="-122"/>
                <a:ea typeface="三极芯片体 超粗" panose="00000705000000000000" pitchFamily="2" charset="-122"/>
              </a:rPr>
              <a:t>状态，发射结正偏，集电结正偏</a:t>
            </a:r>
            <a:endParaRPr lang="zh-CN" altLang="en-US" sz="2800">
              <a:solidFill>
                <a:srgbClr val="FF0000"/>
              </a:solidFill>
              <a:latin typeface="三极芯片体 超粗" panose="00000705000000000000" pitchFamily="2" charset="-122"/>
              <a:ea typeface="三极芯片体 超粗" panose="00000705000000000000" pitchFamily="2" charset="-122"/>
            </a:endParaRPr>
          </a:p>
        </p:txBody>
      </p:sp>
      <p:pic>
        <p:nvPicPr>
          <p:cNvPr id="2050" name="Picture 2">
            <a:extLst>
              <a:ext uri="{FF2B5EF4-FFF2-40B4-BE49-F238E27FC236}">
                <a16:creationId xmlns:a16="http://schemas.microsoft.com/office/drawing/2014/main" id="{61F89A56-B231-F293-ACDE-C146674BC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855" y="1591563"/>
            <a:ext cx="4494819" cy="28755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4C25373-1485-C1B4-0E5B-968B317DEF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8065"/>
          <a:stretch/>
        </p:blipFill>
        <p:spPr bwMode="auto">
          <a:xfrm>
            <a:off x="172446" y="1997327"/>
            <a:ext cx="2158525" cy="24479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接箭头连接符 6">
            <a:extLst>
              <a:ext uri="{FF2B5EF4-FFF2-40B4-BE49-F238E27FC236}">
                <a16:creationId xmlns:a16="http://schemas.microsoft.com/office/drawing/2014/main" id="{F8391AAA-2B27-62AD-1B6B-BF67B10F0BFD}"/>
              </a:ext>
            </a:extLst>
          </p:cNvPr>
          <p:cNvCxnSpPr/>
          <p:nvPr/>
        </p:nvCxnSpPr>
        <p:spPr>
          <a:xfrm>
            <a:off x="2116065" y="3594565"/>
            <a:ext cx="914400" cy="914400"/>
          </a:xfrm>
          <a:prstGeom prst="straightConnector1">
            <a:avLst/>
          </a:prstGeom>
          <a:ln w="127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887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4E853105-862A-6F53-9815-1B0331504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67" y="1881543"/>
            <a:ext cx="5553333" cy="361290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C50A9F3-011A-5981-52FD-73F9FA7B6F0A}"/>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3" name="图片 2">
            <a:extLst>
              <a:ext uri="{FF2B5EF4-FFF2-40B4-BE49-F238E27FC236}">
                <a16:creationId xmlns:a16="http://schemas.microsoft.com/office/drawing/2014/main" id="{949ECF11-6F03-DB48-E8F0-8F204FE7116E}"/>
              </a:ext>
            </a:extLst>
          </p:cNvPr>
          <p:cNvPicPr>
            <a:picLocks noChangeAspect="1"/>
          </p:cNvPicPr>
          <p:nvPr/>
        </p:nvPicPr>
        <p:blipFill>
          <a:blip r:embed="rId3"/>
          <a:stretch>
            <a:fillRect/>
          </a:stretch>
        </p:blipFill>
        <p:spPr>
          <a:xfrm>
            <a:off x="6513051" y="1895068"/>
            <a:ext cx="4572001" cy="3599376"/>
          </a:xfrm>
          <a:prstGeom prst="rect">
            <a:avLst/>
          </a:prstGeom>
        </p:spPr>
      </p:pic>
    </p:spTree>
    <p:extLst>
      <p:ext uri="{BB962C8B-B14F-4D97-AF65-F5344CB8AC3E}">
        <p14:creationId xmlns:p14="http://schemas.microsoft.com/office/powerpoint/2010/main" val="3813328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FF63567-98E9-C480-6B4D-7BBDE06C4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4598" y="1477244"/>
            <a:ext cx="7202803" cy="442297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124078A9-8779-66E7-7957-52AD83F22600}"/>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spTree>
    <p:extLst>
      <p:ext uri="{BB962C8B-B14F-4D97-AF65-F5344CB8AC3E}">
        <p14:creationId xmlns:p14="http://schemas.microsoft.com/office/powerpoint/2010/main" val="2914761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E3DAFBC-8164-E09D-AEC0-583104B96EEF}"/>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23554" name="Picture 2">
            <a:extLst>
              <a:ext uri="{FF2B5EF4-FFF2-40B4-BE49-F238E27FC236}">
                <a16:creationId xmlns:a16="http://schemas.microsoft.com/office/drawing/2014/main" id="{10B3626B-508D-565E-5D51-CD2141A88D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70"/>
          <a:stretch/>
        </p:blipFill>
        <p:spPr bwMode="auto">
          <a:xfrm>
            <a:off x="4087091" y="820614"/>
            <a:ext cx="4017818" cy="521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817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FC4838C-5806-D9C3-9903-594A7E48187E}"/>
              </a:ext>
            </a:extLst>
          </p:cNvPr>
          <p:cNvSpPr txBox="1"/>
          <p:nvPr/>
        </p:nvSpPr>
        <p:spPr>
          <a:xfrm>
            <a:off x="369488"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4" name="图片 3">
            <a:extLst>
              <a:ext uri="{FF2B5EF4-FFF2-40B4-BE49-F238E27FC236}">
                <a16:creationId xmlns:a16="http://schemas.microsoft.com/office/drawing/2014/main" id="{3CB62492-ACF9-A924-367D-E21789FE43E4}"/>
              </a:ext>
            </a:extLst>
          </p:cNvPr>
          <p:cNvPicPr>
            <a:picLocks noChangeAspect="1"/>
          </p:cNvPicPr>
          <p:nvPr/>
        </p:nvPicPr>
        <p:blipFill>
          <a:blip r:embed="rId2"/>
          <a:stretch>
            <a:fillRect/>
          </a:stretch>
        </p:blipFill>
        <p:spPr>
          <a:xfrm>
            <a:off x="928935" y="1635587"/>
            <a:ext cx="3795466" cy="1793413"/>
          </a:xfrm>
          <a:prstGeom prst="rect">
            <a:avLst/>
          </a:prstGeom>
        </p:spPr>
      </p:pic>
      <p:pic>
        <p:nvPicPr>
          <p:cNvPr id="6" name="图片 5">
            <a:extLst>
              <a:ext uri="{FF2B5EF4-FFF2-40B4-BE49-F238E27FC236}">
                <a16:creationId xmlns:a16="http://schemas.microsoft.com/office/drawing/2014/main" id="{2CACEBC4-8350-1D28-B8A5-CD125F22A109}"/>
              </a:ext>
            </a:extLst>
          </p:cNvPr>
          <p:cNvPicPr>
            <a:picLocks noChangeAspect="1"/>
          </p:cNvPicPr>
          <p:nvPr/>
        </p:nvPicPr>
        <p:blipFill>
          <a:blip r:embed="rId3"/>
          <a:stretch>
            <a:fillRect/>
          </a:stretch>
        </p:blipFill>
        <p:spPr>
          <a:xfrm>
            <a:off x="928935" y="4032699"/>
            <a:ext cx="1914555" cy="1412137"/>
          </a:xfrm>
          <a:prstGeom prst="rect">
            <a:avLst/>
          </a:prstGeom>
        </p:spPr>
      </p:pic>
      <p:pic>
        <p:nvPicPr>
          <p:cNvPr id="8" name="图片 7">
            <a:extLst>
              <a:ext uri="{FF2B5EF4-FFF2-40B4-BE49-F238E27FC236}">
                <a16:creationId xmlns:a16="http://schemas.microsoft.com/office/drawing/2014/main" id="{60A25FCA-DE51-1443-4C73-AD25D4BB3759}"/>
              </a:ext>
            </a:extLst>
          </p:cNvPr>
          <p:cNvPicPr>
            <a:picLocks noChangeAspect="1"/>
          </p:cNvPicPr>
          <p:nvPr/>
        </p:nvPicPr>
        <p:blipFill rotWithShape="1">
          <a:blip r:embed="rId4"/>
          <a:srcRect b="6054"/>
          <a:stretch/>
        </p:blipFill>
        <p:spPr>
          <a:xfrm>
            <a:off x="2944091" y="4026161"/>
            <a:ext cx="1780310" cy="1418675"/>
          </a:xfrm>
          <a:prstGeom prst="rect">
            <a:avLst/>
          </a:prstGeom>
        </p:spPr>
      </p:pic>
      <p:sp>
        <p:nvSpPr>
          <p:cNvPr id="10" name="文本框 9">
            <a:extLst>
              <a:ext uri="{FF2B5EF4-FFF2-40B4-BE49-F238E27FC236}">
                <a16:creationId xmlns:a16="http://schemas.microsoft.com/office/drawing/2014/main" id="{E1641AC6-0621-72C1-2ECC-99D645D8898A}"/>
              </a:ext>
            </a:extLst>
          </p:cNvPr>
          <p:cNvSpPr txBox="1"/>
          <p:nvPr/>
        </p:nvSpPr>
        <p:spPr>
          <a:xfrm>
            <a:off x="5722979" y="1635587"/>
            <a:ext cx="5540086" cy="3785652"/>
          </a:xfrm>
          <a:prstGeom prst="rect">
            <a:avLst/>
          </a:prstGeom>
          <a:noFill/>
        </p:spPr>
        <p:txBody>
          <a:bodyPr wrap="square">
            <a:spAutoFit/>
          </a:bodyPr>
          <a:lstStyle/>
          <a:p>
            <a:r>
              <a:rPr lang="zh-CN" altLang="en-US" sz="2000">
                <a:latin typeface="三极芯片体 超粗" panose="00000705000000000000" pitchFamily="2" charset="-122"/>
                <a:ea typeface="三极芯片体 超粗" panose="00000705000000000000" pitchFamily="2" charset="-122"/>
              </a:rPr>
              <a:t>场效应晶体管（Field Effect Transistor缩写(FET)）简称场效应管。它是利用控制输入回路的电场效应来控制输出回路电流的一种半导体器件。由于它仅靠半导体中的多数载流子导电，又称单极型晶体管。场效应管属于电压控制型半导体器件。具有输入电阻高、噪声小、功耗低、动态范围大、易于集成、没有二次击穿现象、安全工作区域宽等优点。场效应管主要有两种类型：</a:t>
            </a:r>
            <a:endParaRPr lang="en-US" altLang="zh-CN" sz="2000">
              <a:latin typeface="三极芯片体 超粗" panose="00000705000000000000" pitchFamily="2" charset="-122"/>
              <a:ea typeface="三极芯片体 超粗" panose="00000705000000000000" pitchFamily="2" charset="-122"/>
            </a:endParaRPr>
          </a:p>
          <a:p>
            <a:r>
              <a:rPr lang="zh-CN" altLang="en-US" sz="2000">
                <a:latin typeface="三极芯片体 超粗" panose="00000705000000000000" pitchFamily="2" charset="-122"/>
                <a:ea typeface="三极芯片体 超粗" panose="00000705000000000000" pitchFamily="2" charset="-122"/>
              </a:rPr>
              <a:t>1、结型场效应管（junction FET—JFET) </a:t>
            </a:r>
            <a:endParaRPr lang="en-US" altLang="zh-CN" sz="2000">
              <a:latin typeface="三极芯片体 超粗" panose="00000705000000000000" pitchFamily="2" charset="-122"/>
              <a:ea typeface="三极芯片体 超粗" panose="00000705000000000000" pitchFamily="2" charset="-122"/>
            </a:endParaRPr>
          </a:p>
          <a:p>
            <a:r>
              <a:rPr lang="zh-CN" altLang="en-US" sz="2000">
                <a:latin typeface="三极芯片体 超粗" panose="00000705000000000000" pitchFamily="2" charset="-122"/>
                <a:ea typeface="三极芯片体 超粗" panose="00000705000000000000" pitchFamily="2" charset="-122"/>
              </a:rPr>
              <a:t>2、金属 - 氧化物半导体场效应管（metal-oxide semiconductor FET，简称MOS-FET）</a:t>
            </a:r>
          </a:p>
        </p:txBody>
      </p:sp>
    </p:spTree>
    <p:extLst>
      <p:ext uri="{BB962C8B-B14F-4D97-AF65-F5344CB8AC3E}">
        <p14:creationId xmlns:p14="http://schemas.microsoft.com/office/powerpoint/2010/main" val="3333196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E91D2A04-24B9-AF6C-FF93-B7D92BD85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261" y="1235363"/>
            <a:ext cx="11871477" cy="487843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C9CEBE6-7055-53AB-B3E4-C6621B15F2BB}"/>
              </a:ext>
            </a:extLst>
          </p:cNvPr>
          <p:cNvSpPr txBox="1"/>
          <p:nvPr/>
        </p:nvSpPr>
        <p:spPr>
          <a:xfrm>
            <a:off x="369488"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spTree>
    <p:extLst>
      <p:ext uri="{BB962C8B-B14F-4D97-AF65-F5344CB8AC3E}">
        <p14:creationId xmlns:p14="http://schemas.microsoft.com/office/powerpoint/2010/main" val="196811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930E811-2067-D578-7A25-ED35BCC38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41" y="2217586"/>
            <a:ext cx="2342734" cy="2342734"/>
          </a:xfrm>
          <a:prstGeom prst="rect">
            <a:avLst/>
          </a:prstGeom>
        </p:spPr>
      </p:pic>
      <p:sp>
        <p:nvSpPr>
          <p:cNvPr id="4" name="文本框 3">
            <a:extLst>
              <a:ext uri="{FF2B5EF4-FFF2-40B4-BE49-F238E27FC236}">
                <a16:creationId xmlns:a16="http://schemas.microsoft.com/office/drawing/2014/main" id="{491DE3F0-3885-F2CE-9F89-C3575F4C4492}"/>
              </a:ext>
            </a:extLst>
          </p:cNvPr>
          <p:cNvSpPr txBox="1"/>
          <p:nvPr/>
        </p:nvSpPr>
        <p:spPr>
          <a:xfrm>
            <a:off x="3632093" y="2005775"/>
            <a:ext cx="7974782" cy="2554545"/>
          </a:xfrm>
          <a:prstGeom prst="rect">
            <a:avLst/>
          </a:prstGeom>
          <a:noFill/>
        </p:spPr>
        <p:txBody>
          <a:bodyPr wrap="square" rtlCol="0">
            <a:spAutoFit/>
          </a:bodyPr>
          <a:lstStyle/>
          <a:p>
            <a:r>
              <a:rPr lang="zh-CN" altLang="en-US"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第四课</a:t>
            </a:r>
            <a:endParaRPr lang="en-US" altLang="zh-CN"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endParaRPr>
          </a:p>
          <a:p>
            <a:r>
              <a:rPr lang="zh-CN" altLang="en-US"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电路分析基础</a:t>
            </a:r>
            <a:r>
              <a:rPr lang="en-US" altLang="zh-CN"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a:t>
            </a:r>
            <a:r>
              <a:rPr lang="zh-CN" altLang="en-US"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中</a:t>
            </a:r>
            <a:r>
              <a:rPr lang="en-US" altLang="zh-CN" sz="8000" b="1">
                <a:ln w="12700">
                  <a:solidFill>
                    <a:schemeClr val="accent1"/>
                  </a:solidFill>
                  <a:prstDash val="solid"/>
                </a:ln>
                <a:solidFill>
                  <a:schemeClr val="accent1">
                    <a:lumMod val="60000"/>
                    <a:lumOff val="40000"/>
                  </a:schemeClr>
                </a:solidFill>
                <a:effectLst>
                  <a:outerShdw dist="38100" dir="2640000" algn="bl" rotWithShape="0">
                    <a:schemeClr val="accent1"/>
                  </a:outerShdw>
                </a:effectLst>
                <a:latin typeface="幼圆" panose="02010509060101010101" pitchFamily="49" charset="-122"/>
                <a:ea typeface="幼圆" panose="02010509060101010101" pitchFamily="49" charset="-122"/>
              </a:rPr>
              <a:t>)</a:t>
            </a:r>
          </a:p>
        </p:txBody>
      </p:sp>
    </p:spTree>
    <p:extLst>
      <p:ext uri="{BB962C8B-B14F-4D97-AF65-F5344CB8AC3E}">
        <p14:creationId xmlns:p14="http://schemas.microsoft.com/office/powerpoint/2010/main" val="28961985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2E0C5BC-C06D-9566-945E-CDB7E0B779DE}"/>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5" name="图片 4">
            <a:extLst>
              <a:ext uri="{FF2B5EF4-FFF2-40B4-BE49-F238E27FC236}">
                <a16:creationId xmlns:a16="http://schemas.microsoft.com/office/drawing/2014/main" id="{4EBA756B-84CD-A52F-9C38-8574D933ECD4}"/>
              </a:ext>
            </a:extLst>
          </p:cNvPr>
          <p:cNvPicPr>
            <a:picLocks noChangeAspect="1"/>
          </p:cNvPicPr>
          <p:nvPr/>
        </p:nvPicPr>
        <p:blipFill>
          <a:blip r:embed="rId2"/>
          <a:stretch>
            <a:fillRect/>
          </a:stretch>
        </p:blipFill>
        <p:spPr>
          <a:xfrm>
            <a:off x="254997" y="2933931"/>
            <a:ext cx="5655277" cy="2922891"/>
          </a:xfrm>
          <a:prstGeom prst="rect">
            <a:avLst/>
          </a:prstGeom>
        </p:spPr>
      </p:pic>
      <p:pic>
        <p:nvPicPr>
          <p:cNvPr id="7" name="图片 6">
            <a:extLst>
              <a:ext uri="{FF2B5EF4-FFF2-40B4-BE49-F238E27FC236}">
                <a16:creationId xmlns:a16="http://schemas.microsoft.com/office/drawing/2014/main" id="{0F8AF798-E0A7-9811-180E-4082EE131EA7}"/>
              </a:ext>
            </a:extLst>
          </p:cNvPr>
          <p:cNvPicPr>
            <a:picLocks noChangeAspect="1"/>
          </p:cNvPicPr>
          <p:nvPr/>
        </p:nvPicPr>
        <p:blipFill>
          <a:blip r:embed="rId3"/>
          <a:stretch>
            <a:fillRect/>
          </a:stretch>
        </p:blipFill>
        <p:spPr>
          <a:xfrm>
            <a:off x="5969748" y="1181285"/>
            <a:ext cx="5780465" cy="4675537"/>
          </a:xfrm>
          <a:prstGeom prst="rect">
            <a:avLst/>
          </a:prstGeom>
        </p:spPr>
      </p:pic>
    </p:spTree>
    <p:extLst>
      <p:ext uri="{BB962C8B-B14F-4D97-AF65-F5344CB8AC3E}">
        <p14:creationId xmlns:p14="http://schemas.microsoft.com/office/powerpoint/2010/main" val="1363095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96783B-AFFE-7B07-4510-D4CE0ECE8E79}"/>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4" name="图片 3">
            <a:extLst>
              <a:ext uri="{FF2B5EF4-FFF2-40B4-BE49-F238E27FC236}">
                <a16:creationId xmlns:a16="http://schemas.microsoft.com/office/drawing/2014/main" id="{0B5C1760-4033-250E-575B-D80ABE9D92A3}"/>
              </a:ext>
            </a:extLst>
          </p:cNvPr>
          <p:cNvPicPr>
            <a:picLocks noChangeAspect="1"/>
          </p:cNvPicPr>
          <p:nvPr/>
        </p:nvPicPr>
        <p:blipFill>
          <a:blip r:embed="rId2"/>
          <a:stretch>
            <a:fillRect/>
          </a:stretch>
        </p:blipFill>
        <p:spPr>
          <a:xfrm>
            <a:off x="622131" y="1198143"/>
            <a:ext cx="5940809" cy="5267357"/>
          </a:xfrm>
          <a:prstGeom prst="rect">
            <a:avLst/>
          </a:prstGeom>
        </p:spPr>
      </p:pic>
      <p:sp>
        <p:nvSpPr>
          <p:cNvPr id="6" name="文本框 5">
            <a:extLst>
              <a:ext uri="{FF2B5EF4-FFF2-40B4-BE49-F238E27FC236}">
                <a16:creationId xmlns:a16="http://schemas.microsoft.com/office/drawing/2014/main" id="{11FEF8EA-5E81-1AD9-B777-EE66E8A6D963}"/>
              </a:ext>
            </a:extLst>
          </p:cNvPr>
          <p:cNvSpPr txBox="1"/>
          <p:nvPr/>
        </p:nvSpPr>
        <p:spPr>
          <a:xfrm>
            <a:off x="7080997" y="2246771"/>
            <a:ext cx="4364181" cy="3170099"/>
          </a:xfrm>
          <a:prstGeom prst="rect">
            <a:avLst/>
          </a:prstGeom>
          <a:noFill/>
        </p:spPr>
        <p:txBody>
          <a:bodyPr wrap="square">
            <a:spAutoFit/>
          </a:bodyPr>
          <a:lstStyle/>
          <a:p>
            <a:r>
              <a:rPr lang="zh-CN" altLang="en-US" sz="2000">
                <a:latin typeface="三极芯片体 超粗" panose="00000705000000000000" pitchFamily="2" charset="-122"/>
                <a:ea typeface="三极芯片体 超粗" panose="00000705000000000000" pitchFamily="2" charset="-122"/>
              </a:rPr>
              <a:t>按沟道分类，场效应管分为PMOS管（P沟道型）和NMOS（N沟道型）管。按材料分类，可以分为分为耗尽型和增强型：增强型管：栅极-源极电压 Vgs 为零时漏极电流也为零；耗尽型管：栅极-源极电压 Vgs 为零时漏极电流不为零。其实归纳一下，就 4种类型的MOS管：增强型 PMOS，增强型 NMOS，耗尽型 PMOS，耗尽型 NMOS</a:t>
            </a:r>
            <a:r>
              <a:rPr lang="zh-CN" altLang="en-US"/>
              <a:t>。</a:t>
            </a:r>
          </a:p>
        </p:txBody>
      </p:sp>
    </p:spTree>
    <p:extLst>
      <p:ext uri="{BB962C8B-B14F-4D97-AF65-F5344CB8AC3E}">
        <p14:creationId xmlns:p14="http://schemas.microsoft.com/office/powerpoint/2010/main" val="262294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6CD2CB-A6BB-85DE-2551-9EAA159A3428}"/>
              </a:ext>
            </a:extLst>
          </p:cNvPr>
          <p:cNvPicPr>
            <a:picLocks noChangeAspect="1"/>
          </p:cNvPicPr>
          <p:nvPr/>
        </p:nvPicPr>
        <p:blipFill>
          <a:blip r:embed="rId2"/>
          <a:stretch>
            <a:fillRect/>
          </a:stretch>
        </p:blipFill>
        <p:spPr>
          <a:xfrm>
            <a:off x="606057" y="1822073"/>
            <a:ext cx="5276575" cy="3096291"/>
          </a:xfrm>
          <a:prstGeom prst="rect">
            <a:avLst/>
          </a:prstGeom>
        </p:spPr>
      </p:pic>
      <p:sp>
        <p:nvSpPr>
          <p:cNvPr id="4" name="文本框 3">
            <a:extLst>
              <a:ext uri="{FF2B5EF4-FFF2-40B4-BE49-F238E27FC236}">
                <a16:creationId xmlns:a16="http://schemas.microsoft.com/office/drawing/2014/main" id="{1C9FAC02-0524-75D7-3EA4-51B360C6F1B7}"/>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6" name="图片 5">
            <a:extLst>
              <a:ext uri="{FF2B5EF4-FFF2-40B4-BE49-F238E27FC236}">
                <a16:creationId xmlns:a16="http://schemas.microsoft.com/office/drawing/2014/main" id="{24237F02-FFE5-E998-6982-B8B2942F6316}"/>
              </a:ext>
            </a:extLst>
          </p:cNvPr>
          <p:cNvPicPr>
            <a:picLocks noChangeAspect="1"/>
          </p:cNvPicPr>
          <p:nvPr/>
        </p:nvPicPr>
        <p:blipFill>
          <a:blip r:embed="rId3"/>
          <a:stretch>
            <a:fillRect/>
          </a:stretch>
        </p:blipFill>
        <p:spPr>
          <a:xfrm>
            <a:off x="6096000" y="1822074"/>
            <a:ext cx="5405901" cy="3096290"/>
          </a:xfrm>
          <a:prstGeom prst="rect">
            <a:avLst/>
          </a:prstGeom>
        </p:spPr>
      </p:pic>
    </p:spTree>
    <p:extLst>
      <p:ext uri="{BB962C8B-B14F-4D97-AF65-F5344CB8AC3E}">
        <p14:creationId xmlns:p14="http://schemas.microsoft.com/office/powerpoint/2010/main" val="1524109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271673C-07BF-5FBB-2B90-5F6F94F9909E}"/>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4" name="图片 3">
            <a:extLst>
              <a:ext uri="{FF2B5EF4-FFF2-40B4-BE49-F238E27FC236}">
                <a16:creationId xmlns:a16="http://schemas.microsoft.com/office/drawing/2014/main" id="{FAF3A684-5AB5-1EF5-9766-E956BA77EDC5}"/>
              </a:ext>
            </a:extLst>
          </p:cNvPr>
          <p:cNvPicPr>
            <a:picLocks noChangeAspect="1"/>
          </p:cNvPicPr>
          <p:nvPr/>
        </p:nvPicPr>
        <p:blipFill>
          <a:blip r:embed="rId2"/>
          <a:stretch>
            <a:fillRect/>
          </a:stretch>
        </p:blipFill>
        <p:spPr>
          <a:xfrm>
            <a:off x="2168876" y="1860176"/>
            <a:ext cx="7854248" cy="3303901"/>
          </a:xfrm>
          <a:prstGeom prst="rect">
            <a:avLst/>
          </a:prstGeom>
        </p:spPr>
      </p:pic>
    </p:spTree>
    <p:extLst>
      <p:ext uri="{BB962C8B-B14F-4D97-AF65-F5344CB8AC3E}">
        <p14:creationId xmlns:p14="http://schemas.microsoft.com/office/powerpoint/2010/main" val="140425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24AC58F-7F66-B718-0A4A-9B723180E16D}"/>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7.</a:t>
            </a:r>
            <a:r>
              <a:rPr lang="zh-CN" altLang="en-US" sz="4800" b="1">
                <a:latin typeface="三极芯片体 超粗" panose="00000705000000000000" pitchFamily="2" charset="-122"/>
                <a:ea typeface="三极芯片体 超粗" panose="00000705000000000000" pitchFamily="2" charset="-122"/>
              </a:rPr>
              <a:t>场效应管</a:t>
            </a:r>
          </a:p>
        </p:txBody>
      </p:sp>
      <p:pic>
        <p:nvPicPr>
          <p:cNvPr id="4" name="图片 3">
            <a:extLst>
              <a:ext uri="{FF2B5EF4-FFF2-40B4-BE49-F238E27FC236}">
                <a16:creationId xmlns:a16="http://schemas.microsoft.com/office/drawing/2014/main" id="{120C7329-F530-7CAB-B5CD-AA5CDF8C5AE9}"/>
              </a:ext>
            </a:extLst>
          </p:cNvPr>
          <p:cNvPicPr>
            <a:picLocks noChangeAspect="1"/>
          </p:cNvPicPr>
          <p:nvPr/>
        </p:nvPicPr>
        <p:blipFill>
          <a:blip r:embed="rId2"/>
          <a:stretch>
            <a:fillRect/>
          </a:stretch>
        </p:blipFill>
        <p:spPr>
          <a:xfrm>
            <a:off x="338862" y="1891170"/>
            <a:ext cx="11514275" cy="3075660"/>
          </a:xfrm>
          <a:prstGeom prst="rect">
            <a:avLst/>
          </a:prstGeom>
        </p:spPr>
      </p:pic>
    </p:spTree>
    <p:extLst>
      <p:ext uri="{BB962C8B-B14F-4D97-AF65-F5344CB8AC3E}">
        <p14:creationId xmlns:p14="http://schemas.microsoft.com/office/powerpoint/2010/main" val="3812552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FF9F3BE-E712-B5E2-EC64-DD246912FC52}"/>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8.</a:t>
            </a:r>
            <a:r>
              <a:rPr lang="zh-CN" altLang="en-US" sz="4800" b="1">
                <a:latin typeface="三极芯片体 超粗" panose="00000705000000000000" pitchFamily="2" charset="-122"/>
                <a:ea typeface="三极芯片体 超粗" panose="00000705000000000000" pitchFamily="2" charset="-122"/>
              </a:rPr>
              <a:t>芯片</a:t>
            </a:r>
            <a:r>
              <a:rPr lang="en-US" altLang="zh-CN" sz="4800" b="1">
                <a:latin typeface="三极芯片体 超粗" panose="00000705000000000000" pitchFamily="2" charset="-122"/>
                <a:ea typeface="三极芯片体 超粗" panose="00000705000000000000" pitchFamily="2" charset="-122"/>
              </a:rPr>
              <a:t>/IC</a:t>
            </a:r>
            <a:endParaRPr lang="zh-CN" altLang="en-US" sz="4800" b="1">
              <a:latin typeface="三极芯片体 超粗" panose="00000705000000000000" pitchFamily="2" charset="-122"/>
              <a:ea typeface="三极芯片体 超粗" panose="00000705000000000000" pitchFamily="2" charset="-122"/>
            </a:endParaRPr>
          </a:p>
        </p:txBody>
      </p:sp>
      <p:pic>
        <p:nvPicPr>
          <p:cNvPr id="2" name="图片 1">
            <a:extLst>
              <a:ext uri="{FF2B5EF4-FFF2-40B4-BE49-F238E27FC236}">
                <a16:creationId xmlns:a16="http://schemas.microsoft.com/office/drawing/2014/main" id="{D165333F-0AF6-BFC5-8D3B-B109F132105A}"/>
              </a:ext>
            </a:extLst>
          </p:cNvPr>
          <p:cNvPicPr>
            <a:picLocks noChangeAspect="1"/>
          </p:cNvPicPr>
          <p:nvPr/>
        </p:nvPicPr>
        <p:blipFill>
          <a:blip r:embed="rId2"/>
          <a:stretch>
            <a:fillRect/>
          </a:stretch>
        </p:blipFill>
        <p:spPr>
          <a:xfrm>
            <a:off x="2150987" y="1031888"/>
            <a:ext cx="8080919" cy="5656644"/>
          </a:xfrm>
          <a:prstGeom prst="rect">
            <a:avLst/>
          </a:prstGeom>
        </p:spPr>
      </p:pic>
      <p:sp>
        <p:nvSpPr>
          <p:cNvPr id="4" name="矩形 3">
            <a:extLst>
              <a:ext uri="{FF2B5EF4-FFF2-40B4-BE49-F238E27FC236}">
                <a16:creationId xmlns:a16="http://schemas.microsoft.com/office/drawing/2014/main" id="{170C0EEC-E1B9-38C2-AE04-D6C7FBDAF087}"/>
              </a:ext>
            </a:extLst>
          </p:cNvPr>
          <p:cNvSpPr/>
          <p:nvPr/>
        </p:nvSpPr>
        <p:spPr>
          <a:xfrm>
            <a:off x="6358579" y="1582365"/>
            <a:ext cx="891770" cy="1149759"/>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F29F70E-14B9-3974-F016-3CB030F448BD}"/>
              </a:ext>
            </a:extLst>
          </p:cNvPr>
          <p:cNvSpPr/>
          <p:nvPr/>
        </p:nvSpPr>
        <p:spPr>
          <a:xfrm>
            <a:off x="8652517" y="2036834"/>
            <a:ext cx="770343" cy="937450"/>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BACE6FB-41FA-30AF-9A6B-80F1F3C6C7A4}"/>
              </a:ext>
            </a:extLst>
          </p:cNvPr>
          <p:cNvSpPr/>
          <p:nvPr/>
        </p:nvSpPr>
        <p:spPr>
          <a:xfrm>
            <a:off x="3931081" y="1582365"/>
            <a:ext cx="671271" cy="560922"/>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F106F9D3-9DD0-C5E7-22E1-D1476C6BD3AA}"/>
              </a:ext>
            </a:extLst>
          </p:cNvPr>
          <p:cNvSpPr/>
          <p:nvPr/>
        </p:nvSpPr>
        <p:spPr>
          <a:xfrm>
            <a:off x="3931080" y="2262853"/>
            <a:ext cx="671271" cy="711431"/>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DFFC5A9-E7BD-6053-BFAC-6CDBF810C7B9}"/>
              </a:ext>
            </a:extLst>
          </p:cNvPr>
          <p:cNvSpPr/>
          <p:nvPr/>
        </p:nvSpPr>
        <p:spPr>
          <a:xfrm>
            <a:off x="2858422" y="4006521"/>
            <a:ext cx="549729" cy="417249"/>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B9BE91B-D6D1-6B86-D7CD-2A8AB9482014}"/>
              </a:ext>
            </a:extLst>
          </p:cNvPr>
          <p:cNvSpPr/>
          <p:nvPr/>
        </p:nvSpPr>
        <p:spPr>
          <a:xfrm>
            <a:off x="2774981" y="5775914"/>
            <a:ext cx="633170" cy="477986"/>
          </a:xfrm>
          <a:prstGeom prst="rect">
            <a:avLst/>
          </a:prstGeom>
          <a:noFill/>
          <a:ln w="476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02065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D23E0CE-B675-319E-C7F8-8C9EE3D600DA}"/>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8.</a:t>
            </a:r>
            <a:r>
              <a:rPr lang="zh-CN" altLang="en-US" sz="4800" b="1">
                <a:latin typeface="三极芯片体 超粗" panose="00000705000000000000" pitchFamily="2" charset="-122"/>
                <a:ea typeface="三极芯片体 超粗" panose="00000705000000000000" pitchFamily="2" charset="-122"/>
              </a:rPr>
              <a:t>芯片</a:t>
            </a:r>
            <a:r>
              <a:rPr lang="en-US" altLang="zh-CN" sz="4800" b="1">
                <a:latin typeface="三极芯片体 超粗" panose="00000705000000000000" pitchFamily="2" charset="-122"/>
                <a:ea typeface="三极芯片体 超粗" panose="00000705000000000000" pitchFamily="2" charset="-122"/>
              </a:rPr>
              <a:t>/IC</a:t>
            </a:r>
            <a:endParaRPr lang="zh-CN" altLang="en-US" sz="4800" b="1">
              <a:latin typeface="三极芯片体 超粗" panose="00000705000000000000" pitchFamily="2" charset="-122"/>
              <a:ea typeface="三极芯片体 超粗" panose="00000705000000000000" pitchFamily="2" charset="-122"/>
            </a:endParaRPr>
          </a:p>
        </p:txBody>
      </p:sp>
      <p:pic>
        <p:nvPicPr>
          <p:cNvPr id="5" name="图片 4">
            <a:extLst>
              <a:ext uri="{FF2B5EF4-FFF2-40B4-BE49-F238E27FC236}">
                <a16:creationId xmlns:a16="http://schemas.microsoft.com/office/drawing/2014/main" id="{113AA834-3929-5DBC-59BC-17C5D2527EA8}"/>
              </a:ext>
            </a:extLst>
          </p:cNvPr>
          <p:cNvPicPr>
            <a:picLocks noChangeAspect="1"/>
          </p:cNvPicPr>
          <p:nvPr/>
        </p:nvPicPr>
        <p:blipFill rotWithShape="1">
          <a:blip r:embed="rId2"/>
          <a:srcRect l="18966" t="5490" r="66349" b="78460"/>
          <a:stretch/>
        </p:blipFill>
        <p:spPr>
          <a:xfrm>
            <a:off x="3725630" y="1615601"/>
            <a:ext cx="4740739" cy="3626798"/>
          </a:xfrm>
          <a:prstGeom prst="rect">
            <a:avLst/>
          </a:prstGeom>
        </p:spPr>
      </p:pic>
      <p:sp>
        <p:nvSpPr>
          <p:cNvPr id="2" name="文本框 1">
            <a:extLst>
              <a:ext uri="{FF2B5EF4-FFF2-40B4-BE49-F238E27FC236}">
                <a16:creationId xmlns:a16="http://schemas.microsoft.com/office/drawing/2014/main" id="{560C72AB-D56A-2F7A-3B20-0047E01468CD}"/>
              </a:ext>
            </a:extLst>
          </p:cNvPr>
          <p:cNvSpPr txBox="1"/>
          <p:nvPr/>
        </p:nvSpPr>
        <p:spPr>
          <a:xfrm>
            <a:off x="4723138" y="5327367"/>
            <a:ext cx="2745721"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CH343P</a:t>
            </a:r>
            <a:endParaRPr lang="zh-CN" altLang="en-US" sz="4800" b="1">
              <a:latin typeface="三极芯片体 超粗" panose="00000705000000000000" pitchFamily="2" charset="-122"/>
              <a:ea typeface="三极芯片体 超粗" panose="00000705000000000000" pitchFamily="2" charset="-122"/>
            </a:endParaRPr>
          </a:p>
        </p:txBody>
      </p:sp>
    </p:spTree>
    <p:extLst>
      <p:ext uri="{BB962C8B-B14F-4D97-AF65-F5344CB8AC3E}">
        <p14:creationId xmlns:p14="http://schemas.microsoft.com/office/powerpoint/2010/main" val="2735399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DA463A9-580E-E2B6-CC7F-CB2667742C5D}"/>
              </a:ext>
            </a:extLst>
          </p:cNvPr>
          <p:cNvSpPr txBox="1"/>
          <p:nvPr/>
        </p:nvSpPr>
        <p:spPr>
          <a:xfrm>
            <a:off x="383342" y="200891"/>
            <a:ext cx="4659713" cy="830997"/>
          </a:xfrm>
          <a:prstGeom prst="rect">
            <a:avLst/>
          </a:prstGeom>
          <a:noFill/>
        </p:spPr>
        <p:txBody>
          <a:bodyPr wrap="square" rtlCol="0">
            <a:spAutoFit/>
          </a:bodyPr>
          <a:lstStyle/>
          <a:p>
            <a:r>
              <a:rPr lang="en-US" altLang="zh-CN" sz="4800" b="1">
                <a:latin typeface="三极芯片体 超粗" panose="00000705000000000000" pitchFamily="2" charset="-122"/>
                <a:ea typeface="三极芯片体 超粗" panose="00000705000000000000" pitchFamily="2" charset="-122"/>
              </a:rPr>
              <a:t>8.</a:t>
            </a:r>
            <a:r>
              <a:rPr lang="zh-CN" altLang="en-US" sz="4800" b="1">
                <a:latin typeface="三极芯片体 超粗" panose="00000705000000000000" pitchFamily="2" charset="-122"/>
                <a:ea typeface="三极芯片体 超粗" panose="00000705000000000000" pitchFamily="2" charset="-122"/>
              </a:rPr>
              <a:t>芯片</a:t>
            </a:r>
            <a:r>
              <a:rPr lang="en-US" altLang="zh-CN" sz="4800" b="1">
                <a:latin typeface="三极芯片体 超粗" panose="00000705000000000000" pitchFamily="2" charset="-122"/>
                <a:ea typeface="三极芯片体 超粗" panose="00000705000000000000" pitchFamily="2" charset="-122"/>
              </a:rPr>
              <a:t>/IC</a:t>
            </a:r>
            <a:endParaRPr lang="zh-CN" altLang="en-US" sz="4800" b="1">
              <a:latin typeface="三极芯片体 超粗" panose="00000705000000000000" pitchFamily="2" charset="-122"/>
              <a:ea typeface="三极芯片体 超粗" panose="00000705000000000000" pitchFamily="2" charset="-122"/>
            </a:endParaRPr>
          </a:p>
        </p:txBody>
      </p:sp>
      <p:pic>
        <p:nvPicPr>
          <p:cNvPr id="4" name="图片 3">
            <a:extLst>
              <a:ext uri="{FF2B5EF4-FFF2-40B4-BE49-F238E27FC236}">
                <a16:creationId xmlns:a16="http://schemas.microsoft.com/office/drawing/2014/main" id="{D455B6BB-370A-2A27-E188-8DCDA5F30587}"/>
              </a:ext>
            </a:extLst>
          </p:cNvPr>
          <p:cNvPicPr>
            <a:picLocks noChangeAspect="1"/>
          </p:cNvPicPr>
          <p:nvPr/>
        </p:nvPicPr>
        <p:blipFill>
          <a:blip r:embed="rId2"/>
          <a:stretch>
            <a:fillRect/>
          </a:stretch>
        </p:blipFill>
        <p:spPr>
          <a:xfrm>
            <a:off x="3263748" y="798171"/>
            <a:ext cx="5664504" cy="5991735"/>
          </a:xfrm>
          <a:prstGeom prst="rect">
            <a:avLst/>
          </a:prstGeom>
        </p:spPr>
      </p:pic>
    </p:spTree>
    <p:extLst>
      <p:ext uri="{BB962C8B-B14F-4D97-AF65-F5344CB8AC3E}">
        <p14:creationId xmlns:p14="http://schemas.microsoft.com/office/powerpoint/2010/main" val="2161433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91D434A-46F0-AA1C-C7E2-47E63738DAAA}"/>
              </a:ext>
            </a:extLst>
          </p:cNvPr>
          <p:cNvSpPr txBox="1"/>
          <p:nvPr/>
        </p:nvSpPr>
        <p:spPr>
          <a:xfrm>
            <a:off x="5701145" y="1720840"/>
            <a:ext cx="6128904" cy="3416320"/>
          </a:xfrm>
          <a:prstGeom prst="rect">
            <a:avLst/>
          </a:prstGeom>
          <a:noFill/>
        </p:spPr>
        <p:txBody>
          <a:bodyPr wrap="square">
            <a:spAutoFit/>
          </a:bodyPr>
          <a:lstStyle/>
          <a:p>
            <a:pPr algn="l"/>
            <a:r>
              <a:rPr lang="zh-CN" altLang="en-US" b="0" i="0">
                <a:effectLst/>
                <a:latin typeface="三极芯片体 超粗" panose="00000705000000000000" pitchFamily="2" charset="-122"/>
                <a:ea typeface="三极芯片体 超粗" panose="00000705000000000000" pitchFamily="2" charset="-122"/>
              </a:rPr>
              <a:t>二极管是用半导体材料</a:t>
            </a:r>
            <a:r>
              <a:rPr lang="en-US" altLang="zh-CN" b="0" i="0">
                <a:effectLst/>
                <a:latin typeface="三极芯片体 超粗" panose="00000705000000000000" pitchFamily="2" charset="-122"/>
                <a:ea typeface="三极芯片体 超粗" panose="00000705000000000000" pitchFamily="2" charset="-122"/>
              </a:rPr>
              <a:t>(</a:t>
            </a:r>
            <a:r>
              <a:rPr lang="zh-CN" altLang="en-US" b="0" i="0">
                <a:effectLst/>
                <a:latin typeface="三极芯片体 超粗" panose="00000705000000000000" pitchFamily="2" charset="-122"/>
                <a:ea typeface="三极芯片体 超粗" panose="00000705000000000000" pitchFamily="2" charset="-122"/>
              </a:rPr>
              <a:t>硅、硒、锗等</a:t>
            </a:r>
            <a:r>
              <a:rPr lang="en-US" altLang="zh-CN" b="0" i="0">
                <a:effectLst/>
                <a:latin typeface="三极芯片体 超粗" panose="00000705000000000000" pitchFamily="2" charset="-122"/>
                <a:ea typeface="三极芯片体 超粗" panose="00000705000000000000" pitchFamily="2" charset="-122"/>
              </a:rPr>
              <a:t>)</a:t>
            </a:r>
            <a:r>
              <a:rPr lang="zh-CN" altLang="en-US" b="0" i="0">
                <a:effectLst/>
                <a:latin typeface="三极芯片体 超粗" panose="00000705000000000000" pitchFamily="2" charset="-122"/>
                <a:ea typeface="三极芯片体 超粗" panose="00000705000000000000" pitchFamily="2" charset="-122"/>
              </a:rPr>
              <a:t>制成的一种</a:t>
            </a:r>
            <a:r>
              <a:rPr lang="zh-CN" altLang="en-US" b="0" i="0" strike="noStrike">
                <a:effectLst/>
                <a:latin typeface="三极芯片体 超粗" panose="00000705000000000000" pitchFamily="2" charset="-122"/>
                <a:ea typeface="三极芯片体 超粗" panose="00000705000000000000" pitchFamily="2" charset="-122"/>
              </a:rPr>
              <a:t>电子器件</a:t>
            </a:r>
            <a:r>
              <a:rPr lang="zh-CN" altLang="en-US" b="0" i="0" baseline="30000">
                <a:effectLst/>
                <a:latin typeface="三极芯片体 超粗" panose="00000705000000000000" pitchFamily="2" charset="-122"/>
                <a:ea typeface="三极芯片体 超粗" panose="00000705000000000000" pitchFamily="2" charset="-122"/>
              </a:rPr>
              <a:t> </a:t>
            </a:r>
            <a:r>
              <a:rPr lang="zh-CN" altLang="en-US" b="0" i="0">
                <a:effectLst/>
                <a:latin typeface="三极芯片体 超粗" panose="00000705000000000000" pitchFamily="2" charset="-122"/>
                <a:ea typeface="三极芯片体 超粗" panose="00000705000000000000" pitchFamily="2" charset="-122"/>
              </a:rPr>
              <a:t>。二极管有两个电极，正极，又叫</a:t>
            </a:r>
            <a:r>
              <a:rPr lang="zh-CN" altLang="en-US" b="0" i="0" strike="noStrike">
                <a:effectLst/>
                <a:latin typeface="三极芯片体 超粗" panose="00000705000000000000" pitchFamily="2" charset="-122"/>
                <a:ea typeface="三极芯片体 超粗" panose="00000705000000000000" pitchFamily="2" charset="-122"/>
              </a:rPr>
              <a:t>阳极</a:t>
            </a:r>
            <a:r>
              <a:rPr lang="zh-CN" altLang="en-US" b="0" i="0">
                <a:effectLst/>
                <a:latin typeface="三极芯片体 超粗" panose="00000705000000000000" pitchFamily="2" charset="-122"/>
                <a:ea typeface="三极芯片体 超粗" panose="00000705000000000000" pitchFamily="2" charset="-122"/>
              </a:rPr>
              <a:t>；负极，又叫</a:t>
            </a:r>
            <a:r>
              <a:rPr lang="zh-CN" altLang="en-US" b="0" i="0" strike="noStrike">
                <a:effectLst/>
                <a:latin typeface="三极芯片体 超粗" panose="00000705000000000000" pitchFamily="2" charset="-122"/>
                <a:ea typeface="三极芯片体 超粗" panose="00000705000000000000" pitchFamily="2" charset="-122"/>
              </a:rPr>
              <a:t>阴极</a:t>
            </a:r>
            <a:r>
              <a:rPr lang="zh-CN" altLang="en-US" b="0" i="0">
                <a:effectLst/>
                <a:latin typeface="三极芯片体 超粗" panose="00000705000000000000" pitchFamily="2" charset="-122"/>
                <a:ea typeface="三极芯片体 超粗" panose="00000705000000000000" pitchFamily="2" charset="-122"/>
              </a:rPr>
              <a:t>，给二极管两极间加上正向电压时，二极管导通， 加上反向电压时，二极管截止。 二极管的导通和截止，则相当于开关的接通与断开</a:t>
            </a:r>
            <a:r>
              <a:rPr lang="zh-CN" altLang="en-US" b="0" i="0" baseline="30000">
                <a:effectLst/>
                <a:latin typeface="三极芯片体 超粗" panose="00000705000000000000" pitchFamily="2" charset="-122"/>
                <a:ea typeface="三极芯片体 超粗" panose="00000705000000000000" pitchFamily="2" charset="-122"/>
              </a:rPr>
              <a:t> </a:t>
            </a:r>
            <a:r>
              <a:rPr lang="zh-CN" altLang="en-US" b="0" i="0">
                <a:effectLst/>
                <a:latin typeface="三极芯片体 超粗" panose="00000705000000000000" pitchFamily="2" charset="-122"/>
                <a:ea typeface="三极芯片体 超粗" panose="00000705000000000000" pitchFamily="2" charset="-122"/>
              </a:rPr>
              <a:t>。</a:t>
            </a:r>
          </a:p>
          <a:p>
            <a:pPr algn="l"/>
            <a:r>
              <a:rPr lang="zh-CN" altLang="en-US" b="0" i="0">
                <a:effectLst/>
                <a:latin typeface="三极芯片体 超粗" panose="00000705000000000000" pitchFamily="2" charset="-122"/>
                <a:ea typeface="三极芯片体 超粗" panose="00000705000000000000" pitchFamily="2" charset="-122"/>
              </a:rPr>
              <a:t>二极管具有单向导电性能，导通时电流方向是由阳极通过管子流向阴极。</a:t>
            </a:r>
          </a:p>
          <a:p>
            <a:pPr algn="l"/>
            <a:r>
              <a:rPr lang="zh-CN" altLang="en-US" b="0" i="0">
                <a:effectLst/>
                <a:latin typeface="三极芯片体 超粗" panose="00000705000000000000" pitchFamily="2" charset="-122"/>
                <a:ea typeface="三极芯片体 超粗" panose="00000705000000000000" pitchFamily="2" charset="-122"/>
              </a:rPr>
              <a:t>二极管是最早诞生的</a:t>
            </a:r>
            <a:r>
              <a:rPr lang="zh-CN" altLang="en-US" b="0" i="0" strike="noStrike">
                <a:effectLst/>
                <a:latin typeface="三极芯片体 超粗" panose="00000705000000000000" pitchFamily="2" charset="-122"/>
                <a:ea typeface="三极芯片体 超粗" panose="00000705000000000000" pitchFamily="2" charset="-122"/>
              </a:rPr>
              <a:t>半导体器件</a:t>
            </a:r>
            <a:r>
              <a:rPr lang="zh-CN" altLang="en-US" b="0" i="0">
                <a:effectLst/>
                <a:latin typeface="三极芯片体 超粗" panose="00000705000000000000" pitchFamily="2" charset="-122"/>
                <a:ea typeface="三极芯片体 超粗" panose="00000705000000000000" pitchFamily="2" charset="-122"/>
              </a:rPr>
              <a:t>之一，其应用非常广泛。特别是在各种</a:t>
            </a:r>
            <a:r>
              <a:rPr lang="zh-CN" altLang="en-US" b="0" i="0" strike="noStrike">
                <a:effectLst/>
                <a:latin typeface="三极芯片体 超粗" panose="00000705000000000000" pitchFamily="2" charset="-122"/>
                <a:ea typeface="三极芯片体 超粗" panose="00000705000000000000" pitchFamily="2" charset="-122"/>
              </a:rPr>
              <a:t>电子电路</a:t>
            </a:r>
            <a:r>
              <a:rPr lang="zh-CN" altLang="en-US" b="0" i="0">
                <a:effectLst/>
                <a:latin typeface="三极芯片体 超粗" panose="00000705000000000000" pitchFamily="2" charset="-122"/>
                <a:ea typeface="三极芯片体 超粗" panose="00000705000000000000" pitchFamily="2" charset="-122"/>
              </a:rPr>
              <a:t>中，利用二极管和</a:t>
            </a:r>
            <a:r>
              <a:rPr lang="zh-CN" altLang="en-US" b="0" i="0" strike="noStrike">
                <a:effectLst/>
                <a:latin typeface="三极芯片体 超粗" panose="00000705000000000000" pitchFamily="2" charset="-122"/>
                <a:ea typeface="三极芯片体 超粗" panose="00000705000000000000" pitchFamily="2" charset="-122"/>
              </a:rPr>
              <a:t>电阻</a:t>
            </a:r>
            <a:r>
              <a:rPr lang="zh-CN" altLang="en-US" b="0" i="0">
                <a:effectLst/>
                <a:latin typeface="三极芯片体 超粗" panose="00000705000000000000" pitchFamily="2" charset="-122"/>
                <a:ea typeface="三极芯片体 超粗" panose="00000705000000000000" pitchFamily="2" charset="-122"/>
              </a:rPr>
              <a:t>、</a:t>
            </a:r>
            <a:r>
              <a:rPr lang="zh-CN" altLang="en-US" b="0" i="0" strike="noStrike">
                <a:effectLst/>
                <a:latin typeface="三极芯片体 超粗" panose="00000705000000000000" pitchFamily="2" charset="-122"/>
                <a:ea typeface="三极芯片体 超粗" panose="00000705000000000000" pitchFamily="2" charset="-122"/>
              </a:rPr>
              <a:t>电容</a:t>
            </a:r>
            <a:r>
              <a:rPr lang="zh-CN" altLang="en-US" b="0" i="0">
                <a:effectLst/>
                <a:latin typeface="三极芯片体 超粗" panose="00000705000000000000" pitchFamily="2" charset="-122"/>
                <a:ea typeface="三极芯片体 超粗" panose="00000705000000000000" pitchFamily="2" charset="-122"/>
              </a:rPr>
              <a:t>、</a:t>
            </a:r>
            <a:r>
              <a:rPr lang="zh-CN" altLang="en-US" b="0" i="0" strike="noStrike">
                <a:effectLst/>
                <a:latin typeface="三极芯片体 超粗" panose="00000705000000000000" pitchFamily="2" charset="-122"/>
                <a:ea typeface="三极芯片体 超粗" panose="00000705000000000000" pitchFamily="2" charset="-122"/>
              </a:rPr>
              <a:t>电感</a:t>
            </a:r>
            <a:r>
              <a:rPr lang="zh-CN" altLang="en-US" b="0" i="0">
                <a:effectLst/>
                <a:latin typeface="三极芯片体 超粗" panose="00000705000000000000" pitchFamily="2" charset="-122"/>
                <a:ea typeface="三极芯片体 超粗" panose="00000705000000000000" pitchFamily="2" charset="-122"/>
              </a:rPr>
              <a:t>等元器件进行合理的连接，构成不同功能的电路，可以实现对</a:t>
            </a:r>
            <a:r>
              <a:rPr lang="zh-CN" altLang="en-US" b="0" i="0" strike="noStrike">
                <a:effectLst/>
                <a:latin typeface="三极芯片体 超粗" panose="00000705000000000000" pitchFamily="2" charset="-122"/>
                <a:ea typeface="三极芯片体 超粗" panose="00000705000000000000" pitchFamily="2" charset="-122"/>
              </a:rPr>
              <a:t>交流电整流</a:t>
            </a:r>
            <a:r>
              <a:rPr lang="zh-CN" altLang="en-US" b="0" i="0">
                <a:effectLst/>
                <a:latin typeface="三极芯片体 超粗" panose="00000705000000000000" pitchFamily="2" charset="-122"/>
                <a:ea typeface="三极芯片体 超粗" panose="00000705000000000000" pitchFamily="2" charset="-122"/>
              </a:rPr>
              <a:t>、对</a:t>
            </a:r>
            <a:r>
              <a:rPr lang="zh-CN" altLang="en-US" b="0" i="0" strike="noStrike">
                <a:effectLst/>
                <a:latin typeface="三极芯片体 超粗" panose="00000705000000000000" pitchFamily="2" charset="-122"/>
                <a:ea typeface="三极芯片体 超粗" panose="00000705000000000000" pitchFamily="2" charset="-122"/>
              </a:rPr>
              <a:t>调制信号</a:t>
            </a:r>
            <a:r>
              <a:rPr lang="zh-CN" altLang="en-US" b="0" i="0">
                <a:effectLst/>
                <a:latin typeface="三极芯片体 超粗" panose="00000705000000000000" pitchFamily="2" charset="-122"/>
                <a:ea typeface="三极芯片体 超粗" panose="00000705000000000000" pitchFamily="2" charset="-122"/>
              </a:rPr>
              <a:t>检波、限幅和</a:t>
            </a:r>
            <a:r>
              <a:rPr lang="zh-CN" altLang="en-US" b="0" i="0" strike="noStrike">
                <a:effectLst/>
                <a:latin typeface="三极芯片体 超粗" panose="00000705000000000000" pitchFamily="2" charset="-122"/>
                <a:ea typeface="三极芯片体 超粗" panose="00000705000000000000" pitchFamily="2" charset="-122"/>
              </a:rPr>
              <a:t>钳位</a:t>
            </a:r>
            <a:r>
              <a:rPr lang="zh-CN" altLang="en-US" b="0" i="0">
                <a:effectLst/>
                <a:latin typeface="三极芯片体 超粗" panose="00000705000000000000" pitchFamily="2" charset="-122"/>
                <a:ea typeface="三极芯片体 超粗" panose="00000705000000000000" pitchFamily="2" charset="-122"/>
              </a:rPr>
              <a:t>以及对电源电压的稳压等多种功能</a:t>
            </a:r>
            <a:r>
              <a:rPr lang="zh-CN" altLang="en-US" b="0" i="0" baseline="30000">
                <a:effectLst/>
                <a:latin typeface="三极芯片体 超粗" panose="00000705000000000000" pitchFamily="2" charset="-122"/>
                <a:ea typeface="三极芯片体 超粗" panose="00000705000000000000" pitchFamily="2" charset="-122"/>
              </a:rPr>
              <a:t> </a:t>
            </a:r>
            <a:r>
              <a:rPr lang="zh-CN" altLang="en-US" b="0" i="0">
                <a:effectLst/>
                <a:latin typeface="三极芯片体 超粗" panose="00000705000000000000" pitchFamily="2" charset="-122"/>
                <a:ea typeface="三极芯片体 超粗" panose="00000705000000000000" pitchFamily="2" charset="-122"/>
              </a:rPr>
              <a:t>。</a:t>
            </a:r>
          </a:p>
        </p:txBody>
      </p:sp>
      <p:sp>
        <p:nvSpPr>
          <p:cNvPr id="4" name="文本框 3">
            <a:extLst>
              <a:ext uri="{FF2B5EF4-FFF2-40B4-BE49-F238E27FC236}">
                <a16:creationId xmlns:a16="http://schemas.microsoft.com/office/drawing/2014/main" id="{A9637F80-6157-0D95-7F46-B6887C222872}"/>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5.</a:t>
            </a:r>
            <a:r>
              <a:rPr lang="zh-CN" altLang="en-US" sz="4800">
                <a:latin typeface="三极芯片体 超粗" panose="00000705000000000000" pitchFamily="2" charset="-122"/>
                <a:ea typeface="三极芯片体 超粗" panose="00000705000000000000" pitchFamily="2" charset="-122"/>
              </a:rPr>
              <a:t>二极管</a:t>
            </a:r>
          </a:p>
        </p:txBody>
      </p:sp>
      <p:pic>
        <p:nvPicPr>
          <p:cNvPr id="6" name="图片 5">
            <a:extLst>
              <a:ext uri="{FF2B5EF4-FFF2-40B4-BE49-F238E27FC236}">
                <a16:creationId xmlns:a16="http://schemas.microsoft.com/office/drawing/2014/main" id="{AD06769F-D1FD-8E3E-7FB0-391CEBDD6409}"/>
              </a:ext>
            </a:extLst>
          </p:cNvPr>
          <p:cNvPicPr>
            <a:picLocks noChangeAspect="1"/>
          </p:cNvPicPr>
          <p:nvPr/>
        </p:nvPicPr>
        <p:blipFill>
          <a:blip r:embed="rId2"/>
          <a:stretch>
            <a:fillRect/>
          </a:stretch>
        </p:blipFill>
        <p:spPr>
          <a:xfrm>
            <a:off x="1283162" y="1720839"/>
            <a:ext cx="3025601" cy="1558094"/>
          </a:xfrm>
          <a:prstGeom prst="rect">
            <a:avLst/>
          </a:prstGeom>
        </p:spPr>
      </p:pic>
      <p:pic>
        <p:nvPicPr>
          <p:cNvPr id="11266" name="Picture 2">
            <a:extLst>
              <a:ext uri="{FF2B5EF4-FFF2-40B4-BE49-F238E27FC236}">
                <a16:creationId xmlns:a16="http://schemas.microsoft.com/office/drawing/2014/main" id="{38A28FCF-ACFA-519E-CF8B-8BFCA618D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1" y="3579068"/>
            <a:ext cx="5224837" cy="1398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985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907F2344-D230-2B34-FC22-69C0618E58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61"/>
          <a:stretch/>
        </p:blipFill>
        <p:spPr bwMode="auto">
          <a:xfrm>
            <a:off x="2188152" y="1368003"/>
            <a:ext cx="7815696" cy="491616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4D33E130-457B-F591-E787-47ED3B7EF7CE}"/>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5.</a:t>
            </a:r>
            <a:r>
              <a:rPr lang="zh-CN" altLang="en-US" sz="4800">
                <a:latin typeface="三极芯片体 超粗" panose="00000705000000000000" pitchFamily="2" charset="-122"/>
                <a:ea typeface="三极芯片体 超粗" panose="00000705000000000000" pitchFamily="2" charset="-122"/>
              </a:rPr>
              <a:t>二极管</a:t>
            </a:r>
          </a:p>
        </p:txBody>
      </p:sp>
    </p:spTree>
    <p:extLst>
      <p:ext uri="{BB962C8B-B14F-4D97-AF65-F5344CB8AC3E}">
        <p14:creationId xmlns:p14="http://schemas.microsoft.com/office/powerpoint/2010/main" val="1216328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CFDB65F-1C71-42A6-489E-0E280E22C9DC}"/>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5.</a:t>
            </a:r>
            <a:r>
              <a:rPr lang="zh-CN" altLang="en-US" sz="4800">
                <a:latin typeface="三极芯片体 超粗" panose="00000705000000000000" pitchFamily="2" charset="-122"/>
                <a:ea typeface="三极芯片体 超粗" panose="00000705000000000000" pitchFamily="2" charset="-122"/>
              </a:rPr>
              <a:t>二极管</a:t>
            </a:r>
          </a:p>
        </p:txBody>
      </p:sp>
      <p:graphicFrame>
        <p:nvGraphicFramePr>
          <p:cNvPr id="5" name="表格 4">
            <a:extLst>
              <a:ext uri="{FF2B5EF4-FFF2-40B4-BE49-F238E27FC236}">
                <a16:creationId xmlns:a16="http://schemas.microsoft.com/office/drawing/2014/main" id="{D0E9EB01-7895-A5CF-D48E-0A3F1A9467D6}"/>
              </a:ext>
            </a:extLst>
          </p:cNvPr>
          <p:cNvGraphicFramePr>
            <a:graphicFrameLocks noGrp="1"/>
          </p:cNvGraphicFramePr>
          <p:nvPr/>
        </p:nvGraphicFramePr>
        <p:xfrm>
          <a:off x="2175164" y="1170434"/>
          <a:ext cx="9455728" cy="5427162"/>
        </p:xfrm>
        <a:graphic>
          <a:graphicData uri="http://schemas.openxmlformats.org/drawingml/2006/table">
            <a:tbl>
              <a:tblPr firstRow="1" bandRow="1">
                <a:tableStyleId>{3B4B98B0-60AC-42C2-AFA5-B58CD77FA1E5}</a:tableStyleId>
              </a:tblPr>
              <a:tblGrid>
                <a:gridCol w="3027732">
                  <a:extLst>
                    <a:ext uri="{9D8B030D-6E8A-4147-A177-3AD203B41FA5}">
                      <a16:colId xmlns:a16="http://schemas.microsoft.com/office/drawing/2014/main" val="3698076752"/>
                    </a:ext>
                  </a:extLst>
                </a:gridCol>
                <a:gridCol w="3213998">
                  <a:extLst>
                    <a:ext uri="{9D8B030D-6E8A-4147-A177-3AD203B41FA5}">
                      <a16:colId xmlns:a16="http://schemas.microsoft.com/office/drawing/2014/main" val="3026028182"/>
                    </a:ext>
                  </a:extLst>
                </a:gridCol>
                <a:gridCol w="3213998">
                  <a:extLst>
                    <a:ext uri="{9D8B030D-6E8A-4147-A177-3AD203B41FA5}">
                      <a16:colId xmlns:a16="http://schemas.microsoft.com/office/drawing/2014/main" val="3535308340"/>
                    </a:ext>
                  </a:extLst>
                </a:gridCol>
              </a:tblGrid>
              <a:tr h="1034560">
                <a:tc>
                  <a:txBody>
                    <a:bodyPr/>
                    <a:lstStyle/>
                    <a:p>
                      <a:pPr algn="ctr"/>
                      <a:r>
                        <a:rPr lang="zh-CN" altLang="en-US" sz="2000" b="0" i="0" kern="1200">
                          <a:solidFill>
                            <a:schemeClr val="tx1"/>
                          </a:solidFill>
                          <a:effectLst/>
                          <a:latin typeface="三极芯片体 超粗" panose="00000705000000000000" pitchFamily="2" charset="-122"/>
                          <a:ea typeface="三极芯片体 超粗" panose="00000705000000000000" pitchFamily="2" charset="-122"/>
                          <a:cs typeface="+mn-cs"/>
                        </a:rPr>
                        <a:t>肖特基二极管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2000" b="0" i="0" kern="1200">
                          <a:solidFill>
                            <a:schemeClr val="tx1"/>
                          </a:solidFill>
                          <a:effectLst/>
                          <a:latin typeface="三极芯片体 超粗" panose="00000705000000000000" pitchFamily="2" charset="-122"/>
                          <a:ea typeface="三极芯片体 超粗" panose="00000705000000000000" pitchFamily="2" charset="-122"/>
                          <a:cs typeface="+mn-cs"/>
                        </a:rPr>
                        <a:t>反向恢复时间极短（可以小到几纳秒），正向导通压降仅</a:t>
                      </a:r>
                      <a:r>
                        <a:rPr lang="en-US" altLang="zh-CN" sz="2000" b="0" i="0" kern="1200">
                          <a:solidFill>
                            <a:schemeClr val="tx1"/>
                          </a:solidFill>
                          <a:effectLst/>
                          <a:latin typeface="三极芯片体 超粗" panose="00000705000000000000" pitchFamily="2" charset="-122"/>
                          <a:ea typeface="三极芯片体 超粗" panose="00000705000000000000" pitchFamily="2" charset="-122"/>
                          <a:cs typeface="+mn-cs"/>
                        </a:rPr>
                        <a:t>0.4V</a:t>
                      </a:r>
                      <a:r>
                        <a:rPr lang="zh-CN" altLang="en-US" sz="2000" b="0" i="0" kern="1200">
                          <a:solidFill>
                            <a:schemeClr val="tx1"/>
                          </a:solidFill>
                          <a:effectLst/>
                          <a:latin typeface="三极芯片体 超粗" panose="00000705000000000000" pitchFamily="2" charset="-122"/>
                          <a:ea typeface="三极芯片体 超粗" panose="00000705000000000000" pitchFamily="2" charset="-122"/>
                          <a:cs typeface="+mn-cs"/>
                        </a:rPr>
                        <a:t>左右</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2000" b="0" i="0" kern="1200">
                          <a:solidFill>
                            <a:schemeClr val="tx1"/>
                          </a:solidFill>
                          <a:effectLst/>
                          <a:latin typeface="三极芯片体 超粗" panose="00000705000000000000" pitchFamily="2" charset="-122"/>
                          <a:ea typeface="三极芯片体 超粗" panose="00000705000000000000" pitchFamily="2" charset="-122"/>
                          <a:cs typeface="+mn-cs"/>
                        </a:rPr>
                        <a:t>其多用作高频、低压、大电流时的整流、续流、保护，检波使用</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2106463298"/>
                  </a:ext>
                </a:extLst>
              </a:tr>
              <a:tr h="940509">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变容二极管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反偏电压增大时结电容减小、反之结电容增大，变容二极管的电容量一般较小</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主要在高频电路中用作自动调谐、调频、调相等</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3318433734"/>
                  </a:ext>
                </a:extLst>
              </a:tr>
              <a:tr h="1222662">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稳压二极管</a:t>
                      </a:r>
                      <a:r>
                        <a:rPr lang="en-US" altLang="zh-CN" sz="1800" b="0" i="0" kern="1200">
                          <a:solidFill>
                            <a:schemeClr val="tx1"/>
                          </a:solidFill>
                          <a:effectLst/>
                          <a:latin typeface="三极芯片体 超粗" panose="00000705000000000000" pitchFamily="2" charset="-122"/>
                          <a:ea typeface="三极芯片体 超粗" panose="00000705000000000000" pitchFamily="2" charset="-122"/>
                          <a:cs typeface="+mn-cs"/>
                        </a:rPr>
                        <a:t>/</a:t>
                      </a: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齐纳二极管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利用</a:t>
                      </a:r>
                      <a:r>
                        <a:rPr lang="en-US" altLang="zh-CN" sz="1800" b="0" i="0" kern="1200">
                          <a:solidFill>
                            <a:schemeClr val="tx1"/>
                          </a:solidFill>
                          <a:effectLst/>
                          <a:latin typeface="三极芯片体 超粗" panose="00000705000000000000" pitchFamily="2" charset="-122"/>
                          <a:ea typeface="三极芯片体 超粗" panose="00000705000000000000" pitchFamily="2" charset="-122"/>
                          <a:cs typeface="+mn-cs"/>
                        </a:rPr>
                        <a:t>pn</a:t>
                      </a: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结反向击穿状态，其电流可在很大范围内变化而电压基本不变的现象，制成的起稳压作用的二极管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作为稳压器或电压基准元件使用</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64716958"/>
                  </a:ext>
                </a:extLst>
              </a:tr>
              <a:tr h="658356">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普通二极管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单向导电，也就是电流只可以从二极管的一个方向流过</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整流电路，检波电路，稳压电路，各种调制电路</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3580257901"/>
                  </a:ext>
                </a:extLst>
              </a:tr>
              <a:tr h="656675">
                <a:tc>
                  <a:txBody>
                    <a:bodyPr/>
                    <a:lstStyle/>
                    <a:p>
                      <a:pPr algn="ctr"/>
                      <a:r>
                        <a:rPr lang="zh-CN" altLang="en-US" sz="1800" b="1" i="0" kern="1200">
                          <a:solidFill>
                            <a:schemeClr val="tx1"/>
                          </a:solidFill>
                          <a:effectLst/>
                          <a:latin typeface="三极芯片体 超粗" panose="00000705000000000000" pitchFamily="2" charset="-122"/>
                          <a:ea typeface="三极芯片体 超粗" panose="00000705000000000000" pitchFamily="2" charset="-122"/>
                          <a:cs typeface="+mn-cs"/>
                        </a:rPr>
                        <a:t>瞬态电压抑制器（</a:t>
                      </a:r>
                      <a:r>
                        <a:rPr lang="en-US" altLang="zh-CN" sz="1800" b="1" i="0" u="none" strike="noStrike" kern="1200">
                          <a:solidFill>
                            <a:schemeClr val="tx1"/>
                          </a:solidFill>
                          <a:effectLst/>
                          <a:latin typeface="三极芯片体 超粗" panose="00000705000000000000" pitchFamily="2" charset="-122"/>
                          <a:ea typeface="三极芯片体 超粗" panose="00000705000000000000" pitchFamily="2" charset="-122"/>
                          <a:cs typeface="+mn-cs"/>
                        </a:rPr>
                        <a:t>TVS</a:t>
                      </a:r>
                      <a:r>
                        <a:rPr lang="zh-CN" altLang="en-US" sz="1800" b="1" i="0" kern="1200">
                          <a:solidFill>
                            <a:schemeClr val="tx1"/>
                          </a:solidFill>
                          <a:effectLst/>
                          <a:latin typeface="三极芯片体 超粗" panose="00000705000000000000" pitchFamily="2" charset="-122"/>
                          <a:ea typeface="三极芯片体 超粗" panose="00000705000000000000" pitchFamily="2" charset="-122"/>
                          <a:cs typeface="+mn-cs"/>
                        </a:rPr>
                        <a:t>）二极管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瞬态电压抑制器 </a:t>
                      </a:r>
                      <a:r>
                        <a:rPr lang="en-US" altLang="zh-CN" sz="1800" b="0" i="0" kern="1200">
                          <a:solidFill>
                            <a:schemeClr val="tx1"/>
                          </a:solidFill>
                          <a:effectLst/>
                          <a:latin typeface="三极芯片体 超粗" panose="00000705000000000000" pitchFamily="2" charset="-122"/>
                          <a:ea typeface="三极芯片体 超粗" panose="00000705000000000000" pitchFamily="2" charset="-122"/>
                          <a:cs typeface="+mn-cs"/>
                        </a:rPr>
                        <a:t>(TVS) </a:t>
                      </a: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二极管是一种耗散高瞬态功率浪涌的半导体器件</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抑制</a:t>
                      </a:r>
                      <a:r>
                        <a:rPr lang="zh-CN" altLang="en-US" sz="1800" b="0" i="0" u="none" strike="noStrike" kern="1200">
                          <a:solidFill>
                            <a:schemeClr val="tx1"/>
                          </a:solidFill>
                          <a:effectLst/>
                          <a:latin typeface="三极芯片体 超粗" panose="00000705000000000000" pitchFamily="2" charset="-122"/>
                          <a:ea typeface="三极芯片体 超粗" panose="00000705000000000000" pitchFamily="2" charset="-122"/>
                          <a:cs typeface="+mn-cs"/>
                        </a:rPr>
                        <a:t>高压</a:t>
                      </a: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尖峰</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526149049"/>
                  </a:ext>
                </a:extLst>
              </a:tr>
              <a:tr h="656675">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发光二极管</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发光二极管当电子与空穴复合时能辐射出可见光</a:t>
                      </a:r>
                      <a:endParaRPr lang="zh-CN" altLang="en-US" sz="2000">
                        <a:latin typeface="三极芯片体 超粗" panose="00000705000000000000" pitchFamily="2" charset="-122"/>
                        <a:ea typeface="三极芯片体 超粗" panose="00000705000000000000" pitchFamily="2" charset="-122"/>
                      </a:endParaRPr>
                    </a:p>
                  </a:txBody>
                  <a:tcPr anchor="ctr"/>
                </a:tc>
                <a:tc>
                  <a:txBody>
                    <a:bodyPr/>
                    <a:lstStyle/>
                    <a:p>
                      <a:pPr algn="ctr"/>
                      <a:r>
                        <a:rPr lang="zh-CN" altLang="en-US" sz="1800" b="0" i="0" kern="1200">
                          <a:solidFill>
                            <a:schemeClr val="tx1"/>
                          </a:solidFill>
                          <a:effectLst/>
                          <a:latin typeface="三极芯片体 超粗" panose="00000705000000000000" pitchFamily="2" charset="-122"/>
                          <a:ea typeface="三极芯片体 超粗" panose="00000705000000000000" pitchFamily="2" charset="-122"/>
                          <a:cs typeface="+mn-cs"/>
                        </a:rPr>
                        <a:t>照明、平板显示、医疗器件</a:t>
                      </a:r>
                      <a:endParaRPr lang="zh-CN" altLang="en-US" sz="2000">
                        <a:latin typeface="三极芯片体 超粗" panose="00000705000000000000" pitchFamily="2" charset="-122"/>
                        <a:ea typeface="三极芯片体 超粗" panose="00000705000000000000" pitchFamily="2" charset="-122"/>
                      </a:endParaRPr>
                    </a:p>
                  </a:txBody>
                  <a:tcPr anchor="ctr"/>
                </a:tc>
                <a:extLst>
                  <a:ext uri="{0D108BD9-81ED-4DB2-BD59-A6C34878D82A}">
                    <a16:rowId xmlns:a16="http://schemas.microsoft.com/office/drawing/2014/main" val="1356773740"/>
                  </a:ext>
                </a:extLst>
              </a:tr>
            </a:tbl>
          </a:graphicData>
        </a:graphic>
      </p:graphicFrame>
      <p:pic>
        <p:nvPicPr>
          <p:cNvPr id="20482" name="Picture 2">
            <a:extLst>
              <a:ext uri="{FF2B5EF4-FFF2-40B4-BE49-F238E27FC236}">
                <a16:creationId xmlns:a16="http://schemas.microsoft.com/office/drawing/2014/main" id="{22068941-37B2-1EEE-EA61-3A6A9CDC70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274" y="1328764"/>
            <a:ext cx="1200106" cy="62407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93EED439-06DE-86C3-1304-30BDD4B267DA}"/>
              </a:ext>
            </a:extLst>
          </p:cNvPr>
          <p:cNvPicPr>
            <a:picLocks noChangeAspect="1"/>
          </p:cNvPicPr>
          <p:nvPr/>
        </p:nvPicPr>
        <p:blipFill>
          <a:blip r:embed="rId3"/>
          <a:stretch>
            <a:fillRect/>
          </a:stretch>
        </p:blipFill>
        <p:spPr>
          <a:xfrm>
            <a:off x="732274" y="2299446"/>
            <a:ext cx="1200106" cy="540329"/>
          </a:xfrm>
          <a:prstGeom prst="rect">
            <a:avLst/>
          </a:prstGeom>
        </p:spPr>
      </p:pic>
      <p:pic>
        <p:nvPicPr>
          <p:cNvPr id="9" name="图片 8">
            <a:extLst>
              <a:ext uri="{FF2B5EF4-FFF2-40B4-BE49-F238E27FC236}">
                <a16:creationId xmlns:a16="http://schemas.microsoft.com/office/drawing/2014/main" id="{428AD6D4-D481-97B6-5CAD-221CE09740C1}"/>
              </a:ext>
            </a:extLst>
          </p:cNvPr>
          <p:cNvPicPr>
            <a:picLocks noChangeAspect="1"/>
          </p:cNvPicPr>
          <p:nvPr/>
        </p:nvPicPr>
        <p:blipFill>
          <a:blip r:embed="rId4"/>
          <a:stretch>
            <a:fillRect/>
          </a:stretch>
        </p:blipFill>
        <p:spPr>
          <a:xfrm>
            <a:off x="732274" y="3186386"/>
            <a:ext cx="1200106" cy="540329"/>
          </a:xfrm>
          <a:prstGeom prst="rect">
            <a:avLst/>
          </a:prstGeom>
        </p:spPr>
      </p:pic>
      <p:pic>
        <p:nvPicPr>
          <p:cNvPr id="11" name="图片 10">
            <a:extLst>
              <a:ext uri="{FF2B5EF4-FFF2-40B4-BE49-F238E27FC236}">
                <a16:creationId xmlns:a16="http://schemas.microsoft.com/office/drawing/2014/main" id="{F43986F1-9E5D-CC89-006B-955AF178F328}"/>
              </a:ext>
            </a:extLst>
          </p:cNvPr>
          <p:cNvPicPr>
            <a:picLocks noChangeAspect="1"/>
          </p:cNvPicPr>
          <p:nvPr/>
        </p:nvPicPr>
        <p:blipFill>
          <a:blip r:embed="rId5"/>
          <a:stretch>
            <a:fillRect/>
          </a:stretch>
        </p:blipFill>
        <p:spPr>
          <a:xfrm>
            <a:off x="732274" y="4073326"/>
            <a:ext cx="1200106" cy="584085"/>
          </a:xfrm>
          <a:prstGeom prst="rect">
            <a:avLst/>
          </a:prstGeom>
        </p:spPr>
      </p:pic>
      <p:pic>
        <p:nvPicPr>
          <p:cNvPr id="13" name="图片 12">
            <a:extLst>
              <a:ext uri="{FF2B5EF4-FFF2-40B4-BE49-F238E27FC236}">
                <a16:creationId xmlns:a16="http://schemas.microsoft.com/office/drawing/2014/main" id="{C9E2F802-B43F-F3B2-714D-9F4A62BE0C3D}"/>
              </a:ext>
            </a:extLst>
          </p:cNvPr>
          <p:cNvPicPr>
            <a:picLocks noChangeAspect="1"/>
          </p:cNvPicPr>
          <p:nvPr/>
        </p:nvPicPr>
        <p:blipFill>
          <a:blip r:embed="rId6"/>
          <a:stretch>
            <a:fillRect/>
          </a:stretch>
        </p:blipFill>
        <p:spPr>
          <a:xfrm>
            <a:off x="732274" y="5930383"/>
            <a:ext cx="1200106" cy="584086"/>
          </a:xfrm>
          <a:prstGeom prst="rect">
            <a:avLst/>
          </a:prstGeom>
        </p:spPr>
      </p:pic>
      <p:pic>
        <p:nvPicPr>
          <p:cNvPr id="15" name="图片 14">
            <a:extLst>
              <a:ext uri="{FF2B5EF4-FFF2-40B4-BE49-F238E27FC236}">
                <a16:creationId xmlns:a16="http://schemas.microsoft.com/office/drawing/2014/main" id="{FD14D6F6-7F76-AE86-94E4-DE880512D1A7}"/>
              </a:ext>
            </a:extLst>
          </p:cNvPr>
          <p:cNvPicPr>
            <a:picLocks noChangeAspect="1"/>
          </p:cNvPicPr>
          <p:nvPr/>
        </p:nvPicPr>
        <p:blipFill>
          <a:blip r:embed="rId7"/>
          <a:stretch>
            <a:fillRect/>
          </a:stretch>
        </p:blipFill>
        <p:spPr>
          <a:xfrm>
            <a:off x="561107" y="5004022"/>
            <a:ext cx="1542440" cy="579752"/>
          </a:xfrm>
          <a:prstGeom prst="rect">
            <a:avLst/>
          </a:prstGeom>
        </p:spPr>
      </p:pic>
    </p:spTree>
    <p:extLst>
      <p:ext uri="{BB962C8B-B14F-4D97-AF65-F5344CB8AC3E}">
        <p14:creationId xmlns:p14="http://schemas.microsoft.com/office/powerpoint/2010/main" val="240165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B2C9CDA-93FC-33AF-B6AA-EA1C35F16875}"/>
              </a:ext>
            </a:extLst>
          </p:cNvPr>
          <p:cNvPicPr>
            <a:picLocks noChangeAspect="1"/>
          </p:cNvPicPr>
          <p:nvPr/>
        </p:nvPicPr>
        <p:blipFill>
          <a:blip r:embed="rId2"/>
          <a:stretch>
            <a:fillRect/>
          </a:stretch>
        </p:blipFill>
        <p:spPr>
          <a:xfrm>
            <a:off x="494381" y="2043545"/>
            <a:ext cx="5646630" cy="3161612"/>
          </a:xfrm>
          <a:prstGeom prst="rect">
            <a:avLst/>
          </a:prstGeom>
        </p:spPr>
      </p:pic>
      <p:pic>
        <p:nvPicPr>
          <p:cNvPr id="5" name="图片 4">
            <a:extLst>
              <a:ext uri="{FF2B5EF4-FFF2-40B4-BE49-F238E27FC236}">
                <a16:creationId xmlns:a16="http://schemas.microsoft.com/office/drawing/2014/main" id="{FAA5393C-12D5-1F67-DCEE-79A0DD17ABE8}"/>
              </a:ext>
            </a:extLst>
          </p:cNvPr>
          <p:cNvPicPr>
            <a:picLocks noChangeAspect="1"/>
          </p:cNvPicPr>
          <p:nvPr/>
        </p:nvPicPr>
        <p:blipFill>
          <a:blip r:embed="rId3"/>
          <a:stretch>
            <a:fillRect/>
          </a:stretch>
        </p:blipFill>
        <p:spPr>
          <a:xfrm>
            <a:off x="6304002" y="3489732"/>
            <a:ext cx="5159964" cy="2416692"/>
          </a:xfrm>
          <a:prstGeom prst="rect">
            <a:avLst/>
          </a:prstGeom>
        </p:spPr>
      </p:pic>
      <p:pic>
        <p:nvPicPr>
          <p:cNvPr id="7" name="图片 6">
            <a:extLst>
              <a:ext uri="{FF2B5EF4-FFF2-40B4-BE49-F238E27FC236}">
                <a16:creationId xmlns:a16="http://schemas.microsoft.com/office/drawing/2014/main" id="{7E61F7A1-8EF9-6CE4-2A4E-721C3D3C63E0}"/>
              </a:ext>
            </a:extLst>
          </p:cNvPr>
          <p:cNvPicPr>
            <a:picLocks noChangeAspect="1"/>
          </p:cNvPicPr>
          <p:nvPr/>
        </p:nvPicPr>
        <p:blipFill>
          <a:blip r:embed="rId4"/>
          <a:stretch>
            <a:fillRect/>
          </a:stretch>
        </p:blipFill>
        <p:spPr>
          <a:xfrm>
            <a:off x="7044776" y="1019028"/>
            <a:ext cx="3678416" cy="2349240"/>
          </a:xfrm>
          <a:prstGeom prst="rect">
            <a:avLst/>
          </a:prstGeom>
        </p:spPr>
      </p:pic>
      <p:sp>
        <p:nvSpPr>
          <p:cNvPr id="8" name="文本框 7">
            <a:extLst>
              <a:ext uri="{FF2B5EF4-FFF2-40B4-BE49-F238E27FC236}">
                <a16:creationId xmlns:a16="http://schemas.microsoft.com/office/drawing/2014/main" id="{C1D2DE72-D67A-0F44-F905-6B2C4C350871}"/>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5.</a:t>
            </a:r>
            <a:r>
              <a:rPr lang="zh-CN" altLang="en-US" sz="4800">
                <a:latin typeface="三极芯片体 超粗" panose="00000705000000000000" pitchFamily="2" charset="-122"/>
                <a:ea typeface="三极芯片体 超粗" panose="00000705000000000000" pitchFamily="2" charset="-122"/>
              </a:rPr>
              <a:t>二极管</a:t>
            </a:r>
          </a:p>
        </p:txBody>
      </p:sp>
    </p:spTree>
    <p:extLst>
      <p:ext uri="{BB962C8B-B14F-4D97-AF65-F5344CB8AC3E}">
        <p14:creationId xmlns:p14="http://schemas.microsoft.com/office/powerpoint/2010/main" val="1123184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F832E3B-17E6-2112-29FB-8351FEF5DE35}"/>
              </a:ext>
            </a:extLst>
          </p:cNvPr>
          <p:cNvPicPr>
            <a:picLocks noChangeAspect="1"/>
          </p:cNvPicPr>
          <p:nvPr/>
        </p:nvPicPr>
        <p:blipFill>
          <a:blip r:embed="rId2"/>
          <a:stretch>
            <a:fillRect/>
          </a:stretch>
        </p:blipFill>
        <p:spPr>
          <a:xfrm>
            <a:off x="1143075" y="2277315"/>
            <a:ext cx="9905849" cy="2621489"/>
          </a:xfrm>
          <a:prstGeom prst="rect">
            <a:avLst/>
          </a:prstGeom>
        </p:spPr>
      </p:pic>
      <p:sp>
        <p:nvSpPr>
          <p:cNvPr id="4" name="文本框 3">
            <a:extLst>
              <a:ext uri="{FF2B5EF4-FFF2-40B4-BE49-F238E27FC236}">
                <a16:creationId xmlns:a16="http://schemas.microsoft.com/office/drawing/2014/main" id="{2968A6D5-E515-E747-D324-56E6161B2CA8}"/>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5.</a:t>
            </a:r>
            <a:r>
              <a:rPr lang="zh-CN" altLang="en-US" sz="4800">
                <a:latin typeface="三极芯片体 超粗" panose="00000705000000000000" pitchFamily="2" charset="-122"/>
                <a:ea typeface="三极芯片体 超粗" panose="00000705000000000000" pitchFamily="2" charset="-122"/>
              </a:rPr>
              <a:t>二极管</a:t>
            </a:r>
          </a:p>
        </p:txBody>
      </p:sp>
    </p:spTree>
    <p:extLst>
      <p:ext uri="{BB962C8B-B14F-4D97-AF65-F5344CB8AC3E}">
        <p14:creationId xmlns:p14="http://schemas.microsoft.com/office/powerpoint/2010/main" val="4005400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7336E1-A386-D3E3-D17B-CE5FEF39B53C}"/>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sp>
        <p:nvSpPr>
          <p:cNvPr id="4" name="文本框 3">
            <a:extLst>
              <a:ext uri="{FF2B5EF4-FFF2-40B4-BE49-F238E27FC236}">
                <a16:creationId xmlns:a16="http://schemas.microsoft.com/office/drawing/2014/main" id="{B6BC25EC-3860-680E-7DD7-759407137B0D}"/>
              </a:ext>
            </a:extLst>
          </p:cNvPr>
          <p:cNvSpPr txBox="1"/>
          <p:nvPr/>
        </p:nvSpPr>
        <p:spPr>
          <a:xfrm>
            <a:off x="5508914" y="2108445"/>
            <a:ext cx="6038850" cy="2862322"/>
          </a:xfrm>
          <a:prstGeom prst="rect">
            <a:avLst/>
          </a:prstGeom>
          <a:noFill/>
        </p:spPr>
        <p:txBody>
          <a:bodyPr wrap="square">
            <a:spAutoFit/>
          </a:bodyPr>
          <a:lstStyle/>
          <a:p>
            <a:pPr algn="l"/>
            <a:r>
              <a:rPr lang="zh-CN" altLang="en-US" sz="2000" b="0" i="0">
                <a:effectLst/>
                <a:latin typeface="三极芯片体 超粗" panose="00000705000000000000" pitchFamily="2" charset="-122"/>
                <a:ea typeface="三极芯片体 超粗" panose="00000705000000000000" pitchFamily="2" charset="-122"/>
              </a:rPr>
              <a:t>三极管，全称应为</a:t>
            </a:r>
            <a:r>
              <a:rPr lang="zh-CN" altLang="en-US" sz="2000" b="0" i="0" u="none" strike="noStrike">
                <a:effectLst/>
                <a:latin typeface="三极芯片体 超粗" panose="00000705000000000000" pitchFamily="2" charset="-122"/>
                <a:ea typeface="三极芯片体 超粗" panose="00000705000000000000" pitchFamily="2" charset="-122"/>
              </a:rPr>
              <a:t>半导体三极管</a:t>
            </a:r>
            <a:r>
              <a:rPr lang="zh-CN" altLang="en-US" sz="2000" b="0" i="0">
                <a:effectLst/>
                <a:latin typeface="三极芯片体 超粗" panose="00000705000000000000" pitchFamily="2" charset="-122"/>
                <a:ea typeface="三极芯片体 超粗" panose="00000705000000000000" pitchFamily="2" charset="-122"/>
              </a:rPr>
              <a:t>，也称</a:t>
            </a:r>
            <a:r>
              <a:rPr lang="zh-CN" altLang="en-US" sz="2000" b="0" i="0" u="none" strike="noStrike">
                <a:effectLst/>
                <a:latin typeface="三极芯片体 超粗" panose="00000705000000000000" pitchFamily="2" charset="-122"/>
                <a:ea typeface="三极芯片体 超粗" panose="00000705000000000000" pitchFamily="2" charset="-122"/>
              </a:rPr>
              <a:t>双极型晶体管</a:t>
            </a:r>
            <a:r>
              <a:rPr lang="zh-CN" altLang="en-US" sz="2000" b="0" i="0">
                <a:effectLst/>
                <a:latin typeface="三极芯片体 超粗" panose="00000705000000000000" pitchFamily="2" charset="-122"/>
                <a:ea typeface="三极芯片体 超粗" panose="00000705000000000000" pitchFamily="2" charset="-122"/>
              </a:rPr>
              <a:t>、</a:t>
            </a:r>
            <a:r>
              <a:rPr lang="zh-CN" altLang="en-US" sz="2000" b="0" i="0" u="none" strike="noStrike">
                <a:effectLst/>
                <a:latin typeface="三极芯片体 超粗" panose="00000705000000000000" pitchFamily="2" charset="-122"/>
                <a:ea typeface="三极芯片体 超粗" panose="00000705000000000000" pitchFamily="2" charset="-122"/>
              </a:rPr>
              <a:t>晶体三极管</a:t>
            </a:r>
            <a:r>
              <a:rPr lang="zh-CN" altLang="en-US" sz="2000" b="0" i="0">
                <a:effectLst/>
                <a:latin typeface="三极芯片体 超粗" panose="00000705000000000000" pitchFamily="2" charset="-122"/>
                <a:ea typeface="三极芯片体 超粗" panose="00000705000000000000" pitchFamily="2" charset="-122"/>
              </a:rPr>
              <a:t>，是一种控制电流的</a:t>
            </a:r>
            <a:r>
              <a:rPr lang="zh-CN" altLang="en-US" sz="2000" b="0" i="0" u="none" strike="noStrike">
                <a:effectLst/>
                <a:latin typeface="三极芯片体 超粗" panose="00000705000000000000" pitchFamily="2" charset="-122"/>
                <a:ea typeface="三极芯片体 超粗" panose="00000705000000000000" pitchFamily="2" charset="-122"/>
              </a:rPr>
              <a:t>半导体器件</a:t>
            </a:r>
            <a:r>
              <a:rPr lang="zh-CN" altLang="en-US" sz="2000" b="0" i="0">
                <a:effectLst/>
                <a:latin typeface="三极芯片体 超粗" panose="00000705000000000000" pitchFamily="2" charset="-122"/>
                <a:ea typeface="三极芯片体 超粗" panose="00000705000000000000" pitchFamily="2" charset="-122"/>
              </a:rPr>
              <a:t>。其作用是把微弱信号放大成幅度值较大的电信号，也用作无触点开关。</a:t>
            </a:r>
          </a:p>
          <a:p>
            <a:pPr algn="l"/>
            <a:r>
              <a:rPr lang="zh-CN" altLang="en-US" sz="2000" b="0" i="0">
                <a:effectLst/>
                <a:latin typeface="三极芯片体 超粗" panose="00000705000000000000" pitchFamily="2" charset="-122"/>
                <a:ea typeface="三极芯片体 超粗" panose="00000705000000000000" pitchFamily="2" charset="-122"/>
              </a:rPr>
              <a:t>三极管是半导体基本元器件之一，具有电流放大作用，是电子电路的核心元件。三极管是在一块半导体基片上制作两个相距很近的</a:t>
            </a:r>
            <a:r>
              <a:rPr lang="en-US" altLang="zh-CN" sz="2000" b="0" i="0">
                <a:effectLst/>
                <a:latin typeface="三极芯片体 超粗" panose="00000705000000000000" pitchFamily="2" charset="-122"/>
                <a:ea typeface="三极芯片体 超粗" panose="00000705000000000000" pitchFamily="2" charset="-122"/>
              </a:rPr>
              <a:t>PN</a:t>
            </a:r>
            <a:r>
              <a:rPr lang="zh-CN" altLang="en-US" sz="2000" b="0" i="0">
                <a:effectLst/>
                <a:latin typeface="三极芯片体 超粗" panose="00000705000000000000" pitchFamily="2" charset="-122"/>
                <a:ea typeface="三极芯片体 超粗" panose="00000705000000000000" pitchFamily="2" charset="-122"/>
              </a:rPr>
              <a:t>结，两个</a:t>
            </a:r>
            <a:r>
              <a:rPr lang="en-US" altLang="zh-CN" sz="2000" b="0" i="0">
                <a:effectLst/>
                <a:latin typeface="三极芯片体 超粗" panose="00000705000000000000" pitchFamily="2" charset="-122"/>
                <a:ea typeface="三极芯片体 超粗" panose="00000705000000000000" pitchFamily="2" charset="-122"/>
              </a:rPr>
              <a:t>PN</a:t>
            </a:r>
            <a:r>
              <a:rPr lang="zh-CN" altLang="en-US" sz="2000" b="0" i="0">
                <a:effectLst/>
                <a:latin typeface="三极芯片体 超粗" panose="00000705000000000000" pitchFamily="2" charset="-122"/>
                <a:ea typeface="三极芯片体 超粗" panose="00000705000000000000" pitchFamily="2" charset="-122"/>
              </a:rPr>
              <a:t>结把整块半导体分成三部分，中间部分是基区，两侧部分是发射区和集电区，排列方式有</a:t>
            </a:r>
            <a:r>
              <a:rPr lang="en-US" altLang="zh-CN" sz="2000" b="0" i="0">
                <a:effectLst/>
                <a:latin typeface="三极芯片体 超粗" panose="00000705000000000000" pitchFamily="2" charset="-122"/>
                <a:ea typeface="三极芯片体 超粗" panose="00000705000000000000" pitchFamily="2" charset="-122"/>
              </a:rPr>
              <a:t>PNP</a:t>
            </a:r>
            <a:r>
              <a:rPr lang="zh-CN" altLang="en-US" sz="2000" b="0" i="0">
                <a:effectLst/>
                <a:latin typeface="三极芯片体 超粗" panose="00000705000000000000" pitchFamily="2" charset="-122"/>
                <a:ea typeface="三极芯片体 超粗" panose="00000705000000000000" pitchFamily="2" charset="-122"/>
              </a:rPr>
              <a:t>和</a:t>
            </a:r>
            <a:r>
              <a:rPr lang="en-US" altLang="zh-CN" sz="2000" b="0" i="0">
                <a:effectLst/>
                <a:latin typeface="三极芯片体 超粗" panose="00000705000000000000" pitchFamily="2" charset="-122"/>
                <a:ea typeface="三极芯片体 超粗" panose="00000705000000000000" pitchFamily="2" charset="-122"/>
              </a:rPr>
              <a:t>NPN</a:t>
            </a:r>
            <a:r>
              <a:rPr lang="zh-CN" altLang="en-US" sz="2000" b="0" i="0">
                <a:effectLst/>
                <a:latin typeface="三极芯片体 超粗" panose="00000705000000000000" pitchFamily="2" charset="-122"/>
                <a:ea typeface="三极芯片体 超粗" panose="00000705000000000000" pitchFamily="2" charset="-122"/>
              </a:rPr>
              <a:t>两种。</a:t>
            </a:r>
          </a:p>
        </p:txBody>
      </p:sp>
      <p:pic>
        <p:nvPicPr>
          <p:cNvPr id="6" name="图片 5">
            <a:extLst>
              <a:ext uri="{FF2B5EF4-FFF2-40B4-BE49-F238E27FC236}">
                <a16:creationId xmlns:a16="http://schemas.microsoft.com/office/drawing/2014/main" id="{C4B5A62C-015E-D771-1DCE-73176E180C03}"/>
              </a:ext>
            </a:extLst>
          </p:cNvPr>
          <p:cNvPicPr>
            <a:picLocks noChangeAspect="1"/>
          </p:cNvPicPr>
          <p:nvPr/>
        </p:nvPicPr>
        <p:blipFill>
          <a:blip r:embed="rId2"/>
          <a:stretch>
            <a:fillRect/>
          </a:stretch>
        </p:blipFill>
        <p:spPr>
          <a:xfrm>
            <a:off x="808401" y="2226097"/>
            <a:ext cx="4234654" cy="2405806"/>
          </a:xfrm>
          <a:prstGeom prst="rect">
            <a:avLst/>
          </a:prstGeom>
        </p:spPr>
      </p:pic>
    </p:spTree>
    <p:extLst>
      <p:ext uri="{BB962C8B-B14F-4D97-AF65-F5344CB8AC3E}">
        <p14:creationId xmlns:p14="http://schemas.microsoft.com/office/powerpoint/2010/main" val="721081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15E6FC-4B67-44AC-0111-8CC7A208166F}"/>
              </a:ext>
            </a:extLst>
          </p:cNvPr>
          <p:cNvSpPr txBox="1"/>
          <p:nvPr/>
        </p:nvSpPr>
        <p:spPr>
          <a:xfrm>
            <a:off x="383342" y="200891"/>
            <a:ext cx="4659713" cy="830997"/>
          </a:xfrm>
          <a:prstGeom prst="rect">
            <a:avLst/>
          </a:prstGeom>
          <a:noFill/>
        </p:spPr>
        <p:txBody>
          <a:bodyPr wrap="square" rtlCol="0">
            <a:spAutoFit/>
          </a:bodyPr>
          <a:lstStyle/>
          <a:p>
            <a:r>
              <a:rPr lang="en-US" altLang="zh-CN" sz="4800">
                <a:latin typeface="三极芯片体 超粗" panose="00000705000000000000" pitchFamily="2" charset="-122"/>
                <a:ea typeface="三极芯片体 超粗" panose="00000705000000000000" pitchFamily="2" charset="-122"/>
              </a:rPr>
              <a:t>6.</a:t>
            </a:r>
            <a:r>
              <a:rPr lang="zh-CN" altLang="en-US" sz="4800">
                <a:latin typeface="三极芯片体 超粗" panose="00000705000000000000" pitchFamily="2" charset="-122"/>
                <a:ea typeface="三极芯片体 超粗" panose="00000705000000000000" pitchFamily="2" charset="-122"/>
              </a:rPr>
              <a:t>三极管</a:t>
            </a:r>
          </a:p>
        </p:txBody>
      </p:sp>
      <p:pic>
        <p:nvPicPr>
          <p:cNvPr id="25602" name="Picture 2">
            <a:extLst>
              <a:ext uri="{FF2B5EF4-FFF2-40B4-BE49-F238E27FC236}">
                <a16:creationId xmlns:a16="http://schemas.microsoft.com/office/drawing/2014/main" id="{511DD820-7A7C-A577-2113-F6254CEF5F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397" b="4160"/>
          <a:stretch/>
        </p:blipFill>
        <p:spPr bwMode="auto">
          <a:xfrm>
            <a:off x="221413" y="2249291"/>
            <a:ext cx="6782265" cy="252961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5B40D169-426A-8AEE-F760-88B5CDA46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8947" y="766782"/>
            <a:ext cx="4513362" cy="602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32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942</Words>
  <Application>Microsoft Office PowerPoint</Application>
  <PresentationFormat>宽屏</PresentationFormat>
  <Paragraphs>70</Paragraphs>
  <Slides>27</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-apple-system</vt:lpstr>
      <vt:lpstr>等线</vt:lpstr>
      <vt:lpstr>等线 Light</vt:lpstr>
      <vt:lpstr>三极芯片体 超粗</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yc x</dc:creator>
  <cp:lastModifiedBy>yc x</cp:lastModifiedBy>
  <cp:revision>5</cp:revision>
  <dcterms:created xsi:type="dcterms:W3CDTF">2024-01-23T04:02:51Z</dcterms:created>
  <dcterms:modified xsi:type="dcterms:W3CDTF">2024-02-05T08:43:16Z</dcterms:modified>
</cp:coreProperties>
</file>